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306" r:id="rId2"/>
    <p:sldId id="335" r:id="rId3"/>
    <p:sldId id="336" r:id="rId4"/>
    <p:sldId id="382" r:id="rId5"/>
    <p:sldId id="383" r:id="rId6"/>
    <p:sldId id="384" r:id="rId7"/>
    <p:sldId id="385" r:id="rId8"/>
    <p:sldId id="386" r:id="rId9"/>
    <p:sldId id="387" r:id="rId10"/>
    <p:sldId id="388" r:id="rId11"/>
    <p:sldId id="334" r:id="rId12"/>
    <p:sldId id="392" r:id="rId13"/>
    <p:sldId id="393" r:id="rId14"/>
    <p:sldId id="394" r:id="rId15"/>
    <p:sldId id="332" r:id="rId16"/>
    <p:sldId id="390" r:id="rId17"/>
    <p:sldId id="338" r:id="rId18"/>
    <p:sldId id="339" r:id="rId19"/>
    <p:sldId id="340" r:id="rId20"/>
    <p:sldId id="341" r:id="rId21"/>
    <p:sldId id="342" r:id="rId22"/>
    <p:sldId id="369" r:id="rId23"/>
    <p:sldId id="370" r:id="rId24"/>
    <p:sldId id="389" r:id="rId25"/>
    <p:sldId id="345" r:id="rId26"/>
    <p:sldId id="346" r:id="rId27"/>
    <p:sldId id="347" r:id="rId28"/>
    <p:sldId id="348" r:id="rId29"/>
    <p:sldId id="349" r:id="rId30"/>
    <p:sldId id="350" r:id="rId31"/>
    <p:sldId id="351" r:id="rId32"/>
    <p:sldId id="352" r:id="rId33"/>
    <p:sldId id="353" r:id="rId34"/>
    <p:sldId id="354" r:id="rId35"/>
    <p:sldId id="357" r:id="rId36"/>
    <p:sldId id="359" r:id="rId37"/>
    <p:sldId id="358" r:id="rId38"/>
    <p:sldId id="360" r:id="rId39"/>
    <p:sldId id="366" r:id="rId40"/>
    <p:sldId id="367" r:id="rId41"/>
  </p:sldIdLst>
  <p:sldSz cx="9144000" cy="6858000" type="screen4x3"/>
  <p:notesSz cx="6881813"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00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91" autoAdjust="0"/>
    <p:restoredTop sz="94660"/>
  </p:normalViewPr>
  <p:slideViewPr>
    <p:cSldViewPr>
      <p:cViewPr>
        <p:scale>
          <a:sx n="80" d="100"/>
          <a:sy n="80" d="100"/>
        </p:scale>
        <p:origin x="-366" y="72"/>
      </p:cViewPr>
      <p:guideLst>
        <p:guide orient="horz" pos="2160"/>
        <p:guide pos="2880"/>
      </p:guideLst>
    </p:cSldViewPr>
  </p:slideViewPr>
  <p:notesTextViewPr>
    <p:cViewPr>
      <p:scale>
        <a:sx n="1" d="1"/>
        <a:sy n="1" d="1"/>
      </p:scale>
      <p:origin x="0" y="0"/>
    </p:cViewPr>
  </p:notesTextViewPr>
  <p:sorterViewPr>
    <p:cViewPr>
      <p:scale>
        <a:sx n="93" d="100"/>
        <a:sy n="93" d="100"/>
      </p:scale>
      <p:origin x="0" y="80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BB2989-5E6C-4133-874E-C7F03503D180}" type="doc">
      <dgm:prSet loTypeId="urn:microsoft.com/office/officeart/2005/8/layout/matrix1" loCatId="matrix" qsTypeId="urn:microsoft.com/office/officeart/2005/8/quickstyle/3d1" qsCatId="3D" csTypeId="urn:microsoft.com/office/officeart/2005/8/colors/colorful5" csCatId="colorful" phldr="1"/>
      <dgm:spPr/>
      <dgm:t>
        <a:bodyPr/>
        <a:lstStyle/>
        <a:p>
          <a:endParaRPr lang="es-MX"/>
        </a:p>
      </dgm:t>
    </dgm:pt>
    <dgm:pt modelId="{EA8B0225-75AF-4394-B959-38E438CFFFB7}">
      <dgm:prSet phldrT="[Texto]" custT="1"/>
      <dgm:spPr/>
      <dgm:t>
        <a:bodyPr/>
        <a:lstStyle/>
        <a:p>
          <a:r>
            <a:rPr lang="es-MX" sz="2000" b="1" dirty="0" smtClean="0">
              <a:solidFill>
                <a:schemeClr val="tx1"/>
              </a:solidFill>
              <a:effectLst>
                <a:outerShdw blurRad="38100" dist="38100" dir="2700000" algn="tl">
                  <a:srgbClr val="000000">
                    <a:alpha val="43137"/>
                  </a:srgbClr>
                </a:outerShdw>
              </a:effectLst>
            </a:rPr>
            <a:t>Esta relacionada con:</a:t>
          </a:r>
          <a:endParaRPr lang="es-MX" sz="2000" b="1" dirty="0">
            <a:solidFill>
              <a:schemeClr val="tx1"/>
            </a:solidFill>
            <a:effectLst>
              <a:outerShdw blurRad="38100" dist="38100" dir="2700000" algn="tl">
                <a:srgbClr val="000000">
                  <a:alpha val="43137"/>
                </a:srgbClr>
              </a:outerShdw>
            </a:effectLst>
          </a:endParaRPr>
        </a:p>
      </dgm:t>
    </dgm:pt>
    <dgm:pt modelId="{9C83FCE9-EBCF-468B-B4F5-338942DD76AA}" type="parTrans" cxnId="{AF2CEA42-2C64-4E4D-83E0-5FFF64C72C82}">
      <dgm:prSet/>
      <dgm:spPr/>
      <dgm:t>
        <a:bodyPr/>
        <a:lstStyle/>
        <a:p>
          <a:endParaRPr lang="es-MX" sz="3200">
            <a:solidFill>
              <a:schemeClr val="tx1"/>
            </a:solidFill>
          </a:endParaRPr>
        </a:p>
      </dgm:t>
    </dgm:pt>
    <dgm:pt modelId="{79732B73-603B-4AC2-BB92-8B953FEDFAFD}" type="sibTrans" cxnId="{AF2CEA42-2C64-4E4D-83E0-5FFF64C72C82}">
      <dgm:prSet/>
      <dgm:spPr/>
      <dgm:t>
        <a:bodyPr/>
        <a:lstStyle/>
        <a:p>
          <a:endParaRPr lang="es-MX" sz="3200">
            <a:solidFill>
              <a:schemeClr val="tx1"/>
            </a:solidFill>
          </a:endParaRPr>
        </a:p>
      </dgm:t>
    </dgm:pt>
    <dgm:pt modelId="{62137600-252F-4515-B2D3-4E2AAE1DEFB0}">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s-MX" sz="2600" dirty="0" smtClean="0">
            <a:solidFill>
              <a:schemeClr val="tx1"/>
            </a:solidFill>
            <a:latin typeface="+mn-lt"/>
            <a:cs typeface="Arial"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s-MX" sz="2600" dirty="0" smtClean="0">
              <a:solidFill>
                <a:schemeClr val="tx1"/>
              </a:solidFill>
              <a:latin typeface="+mn-lt"/>
              <a:cs typeface="Arial" pitchFamily="34" charset="0"/>
            </a:rPr>
            <a:t>el acceso</a:t>
          </a:r>
        </a:p>
        <a:p>
          <a:pPr defTabSz="800100">
            <a:lnSpc>
              <a:spcPct val="90000"/>
            </a:lnSpc>
            <a:spcBef>
              <a:spcPct val="0"/>
            </a:spcBef>
            <a:spcAft>
              <a:spcPct val="35000"/>
            </a:spcAft>
          </a:pPr>
          <a:endParaRPr lang="es-MX" sz="2400" dirty="0">
            <a:solidFill>
              <a:schemeClr val="tx1"/>
            </a:solidFill>
          </a:endParaRPr>
        </a:p>
      </dgm:t>
    </dgm:pt>
    <dgm:pt modelId="{0A01EBAA-1E9C-480E-B710-46F8670847F9}" type="parTrans" cxnId="{DEA83E83-5C6E-47AA-8E45-5909060751B6}">
      <dgm:prSet/>
      <dgm:spPr/>
      <dgm:t>
        <a:bodyPr/>
        <a:lstStyle/>
        <a:p>
          <a:endParaRPr lang="es-MX" sz="3200">
            <a:solidFill>
              <a:schemeClr val="tx1"/>
            </a:solidFill>
          </a:endParaRPr>
        </a:p>
      </dgm:t>
    </dgm:pt>
    <dgm:pt modelId="{C446F7A6-D999-4275-A8B0-22F5BF9829AD}" type="sibTrans" cxnId="{DEA83E83-5C6E-47AA-8E45-5909060751B6}">
      <dgm:prSet/>
      <dgm:spPr/>
      <dgm:t>
        <a:bodyPr/>
        <a:lstStyle/>
        <a:p>
          <a:endParaRPr lang="es-MX" sz="3200">
            <a:solidFill>
              <a:schemeClr val="tx1"/>
            </a:solidFill>
          </a:endParaRPr>
        </a:p>
      </dgm:t>
    </dgm:pt>
    <dgm:pt modelId="{F593053E-AD1D-49BF-B2F2-8990D695A586}">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2600" dirty="0" smtClean="0">
              <a:solidFill>
                <a:schemeClr val="tx1"/>
              </a:solidFill>
              <a:latin typeface="+mn-lt"/>
              <a:cs typeface="Arial" pitchFamily="34" charset="0"/>
            </a:rPr>
            <a:t>la permanencia</a:t>
          </a:r>
        </a:p>
        <a:p>
          <a:pPr defTabSz="800100">
            <a:lnSpc>
              <a:spcPct val="90000"/>
            </a:lnSpc>
            <a:spcBef>
              <a:spcPct val="0"/>
            </a:spcBef>
            <a:spcAft>
              <a:spcPct val="35000"/>
            </a:spcAft>
          </a:pPr>
          <a:endParaRPr lang="es-MX" sz="3200" dirty="0">
            <a:solidFill>
              <a:schemeClr val="tx1"/>
            </a:solidFill>
          </a:endParaRPr>
        </a:p>
      </dgm:t>
    </dgm:pt>
    <dgm:pt modelId="{C71CFAE9-6648-47E5-8C58-2EA583F7034C}" type="parTrans" cxnId="{58D12418-4F5F-41CF-B729-1DC5EF895B1C}">
      <dgm:prSet/>
      <dgm:spPr/>
      <dgm:t>
        <a:bodyPr/>
        <a:lstStyle/>
        <a:p>
          <a:endParaRPr lang="es-MX" sz="3200">
            <a:solidFill>
              <a:schemeClr val="tx1"/>
            </a:solidFill>
          </a:endParaRPr>
        </a:p>
      </dgm:t>
    </dgm:pt>
    <dgm:pt modelId="{2B4AB0E4-41CC-46BB-AC6A-9163AA2F70E2}" type="sibTrans" cxnId="{58D12418-4F5F-41CF-B729-1DC5EF895B1C}">
      <dgm:prSet/>
      <dgm:spPr/>
      <dgm:t>
        <a:bodyPr/>
        <a:lstStyle/>
        <a:p>
          <a:endParaRPr lang="es-MX" sz="3200">
            <a:solidFill>
              <a:schemeClr val="tx1"/>
            </a:solidFill>
          </a:endParaRPr>
        </a:p>
      </dgm:t>
    </dgm:pt>
    <dgm:pt modelId="{E6F4074C-144E-4CBF-96C4-F7879F9F963D}">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2600" dirty="0" smtClean="0">
              <a:solidFill>
                <a:schemeClr val="tx1"/>
              </a:solidFill>
              <a:latin typeface="+mn-lt"/>
              <a:cs typeface="Arial" pitchFamily="34" charset="0"/>
            </a:rPr>
            <a:t>la participación</a:t>
          </a:r>
          <a:endParaRPr lang="es-MX" sz="2600" dirty="0">
            <a:solidFill>
              <a:schemeClr val="tx1"/>
            </a:solidFill>
            <a:latin typeface="+mn-lt"/>
          </a:endParaRPr>
        </a:p>
      </dgm:t>
    </dgm:pt>
    <dgm:pt modelId="{39E12971-C27C-4A72-958E-E57AD1563F37}" type="parTrans" cxnId="{49CC258D-165B-4E6E-B274-EF645691101F}">
      <dgm:prSet/>
      <dgm:spPr/>
      <dgm:t>
        <a:bodyPr/>
        <a:lstStyle/>
        <a:p>
          <a:endParaRPr lang="es-MX" sz="3200">
            <a:solidFill>
              <a:schemeClr val="tx1"/>
            </a:solidFill>
          </a:endParaRPr>
        </a:p>
      </dgm:t>
    </dgm:pt>
    <dgm:pt modelId="{8114924E-317E-41D8-99BA-82BE5FDD6773}" type="sibTrans" cxnId="{49CC258D-165B-4E6E-B274-EF645691101F}">
      <dgm:prSet/>
      <dgm:spPr/>
      <dgm:t>
        <a:bodyPr/>
        <a:lstStyle/>
        <a:p>
          <a:endParaRPr lang="es-MX" sz="3200">
            <a:solidFill>
              <a:schemeClr val="tx1"/>
            </a:solidFill>
          </a:endParaRPr>
        </a:p>
      </dgm:t>
    </dgm:pt>
    <dgm:pt modelId="{6CB61476-A6F0-4FA9-99F2-B0812932CFEB}">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2600" dirty="0" smtClean="0">
              <a:solidFill>
                <a:schemeClr val="tx1"/>
              </a:solidFill>
              <a:latin typeface="+mn-lt"/>
              <a:cs typeface="Arial" pitchFamily="34" charset="0"/>
            </a:rPr>
            <a:t>el aprendizaje</a:t>
          </a:r>
        </a:p>
        <a:p>
          <a:pPr defTabSz="800100">
            <a:lnSpc>
              <a:spcPct val="90000"/>
            </a:lnSpc>
            <a:spcBef>
              <a:spcPct val="0"/>
            </a:spcBef>
            <a:spcAft>
              <a:spcPct val="35000"/>
            </a:spcAft>
          </a:pPr>
          <a:endParaRPr lang="es-MX" sz="3200" dirty="0">
            <a:solidFill>
              <a:schemeClr val="tx1"/>
            </a:solidFill>
          </a:endParaRPr>
        </a:p>
      </dgm:t>
    </dgm:pt>
    <dgm:pt modelId="{D54B3608-0167-4E0C-9247-65D62CE6DBD4}" type="parTrans" cxnId="{947A80C0-8F8C-40DC-A773-278185E3EAF8}">
      <dgm:prSet/>
      <dgm:spPr/>
      <dgm:t>
        <a:bodyPr/>
        <a:lstStyle/>
        <a:p>
          <a:endParaRPr lang="es-MX" sz="3200">
            <a:solidFill>
              <a:schemeClr val="tx1"/>
            </a:solidFill>
          </a:endParaRPr>
        </a:p>
      </dgm:t>
    </dgm:pt>
    <dgm:pt modelId="{3F6FD33B-032C-4C74-BB29-0CABFE4F0280}" type="sibTrans" cxnId="{947A80C0-8F8C-40DC-A773-278185E3EAF8}">
      <dgm:prSet/>
      <dgm:spPr/>
      <dgm:t>
        <a:bodyPr/>
        <a:lstStyle/>
        <a:p>
          <a:endParaRPr lang="es-MX" sz="3200">
            <a:solidFill>
              <a:schemeClr val="tx1"/>
            </a:solidFill>
          </a:endParaRPr>
        </a:p>
      </dgm:t>
    </dgm:pt>
    <dgm:pt modelId="{0A512A07-FFEC-4F77-90A2-7D5B893AA64E}" type="pres">
      <dgm:prSet presAssocID="{98BB2989-5E6C-4133-874E-C7F03503D180}" presName="diagram" presStyleCnt="0">
        <dgm:presLayoutVars>
          <dgm:chMax val="1"/>
          <dgm:dir/>
          <dgm:animLvl val="ctr"/>
          <dgm:resizeHandles val="exact"/>
        </dgm:presLayoutVars>
      </dgm:prSet>
      <dgm:spPr/>
      <dgm:t>
        <a:bodyPr/>
        <a:lstStyle/>
        <a:p>
          <a:endParaRPr lang="es-MX"/>
        </a:p>
      </dgm:t>
    </dgm:pt>
    <dgm:pt modelId="{85454F79-D3E9-487D-B6AF-49A7F35F84B8}" type="pres">
      <dgm:prSet presAssocID="{98BB2989-5E6C-4133-874E-C7F03503D180}" presName="matrix" presStyleCnt="0"/>
      <dgm:spPr/>
    </dgm:pt>
    <dgm:pt modelId="{2F07B462-F941-4A3D-9268-5D8329058581}" type="pres">
      <dgm:prSet presAssocID="{98BB2989-5E6C-4133-874E-C7F03503D180}" presName="tile1" presStyleLbl="node1" presStyleIdx="0" presStyleCnt="4" custScaleY="119695"/>
      <dgm:spPr/>
      <dgm:t>
        <a:bodyPr/>
        <a:lstStyle/>
        <a:p>
          <a:endParaRPr lang="es-MX"/>
        </a:p>
      </dgm:t>
    </dgm:pt>
    <dgm:pt modelId="{6AFDD47F-5500-423C-B395-A5B3390AFB7A}" type="pres">
      <dgm:prSet presAssocID="{98BB2989-5E6C-4133-874E-C7F03503D180}" presName="tile1text" presStyleLbl="node1" presStyleIdx="0" presStyleCnt="4">
        <dgm:presLayoutVars>
          <dgm:chMax val="0"/>
          <dgm:chPref val="0"/>
          <dgm:bulletEnabled val="1"/>
        </dgm:presLayoutVars>
      </dgm:prSet>
      <dgm:spPr/>
      <dgm:t>
        <a:bodyPr/>
        <a:lstStyle/>
        <a:p>
          <a:endParaRPr lang="es-MX"/>
        </a:p>
      </dgm:t>
    </dgm:pt>
    <dgm:pt modelId="{CC86EF98-9DC7-42CE-92E9-31618397233C}" type="pres">
      <dgm:prSet presAssocID="{98BB2989-5E6C-4133-874E-C7F03503D180}" presName="tile2" presStyleLbl="node1" presStyleIdx="1" presStyleCnt="4" custScaleY="119695" custLinFactNeighborX="2857"/>
      <dgm:spPr/>
      <dgm:t>
        <a:bodyPr/>
        <a:lstStyle/>
        <a:p>
          <a:endParaRPr lang="es-MX"/>
        </a:p>
      </dgm:t>
    </dgm:pt>
    <dgm:pt modelId="{A3109486-562B-487F-A512-E00592A3876A}" type="pres">
      <dgm:prSet presAssocID="{98BB2989-5E6C-4133-874E-C7F03503D180}" presName="tile2text" presStyleLbl="node1" presStyleIdx="1" presStyleCnt="4">
        <dgm:presLayoutVars>
          <dgm:chMax val="0"/>
          <dgm:chPref val="0"/>
          <dgm:bulletEnabled val="1"/>
        </dgm:presLayoutVars>
      </dgm:prSet>
      <dgm:spPr/>
      <dgm:t>
        <a:bodyPr/>
        <a:lstStyle/>
        <a:p>
          <a:endParaRPr lang="es-MX"/>
        </a:p>
      </dgm:t>
    </dgm:pt>
    <dgm:pt modelId="{A43D5E2F-8DDA-4F9E-BFBB-3E49B7AB6CD0}" type="pres">
      <dgm:prSet presAssocID="{98BB2989-5E6C-4133-874E-C7F03503D180}" presName="tile3" presStyleLbl="node1" presStyleIdx="2" presStyleCnt="4"/>
      <dgm:spPr/>
      <dgm:t>
        <a:bodyPr/>
        <a:lstStyle/>
        <a:p>
          <a:endParaRPr lang="es-MX"/>
        </a:p>
      </dgm:t>
    </dgm:pt>
    <dgm:pt modelId="{6141AD5D-D83B-41D9-B4DF-17CFEF23381E}" type="pres">
      <dgm:prSet presAssocID="{98BB2989-5E6C-4133-874E-C7F03503D180}" presName="tile3text" presStyleLbl="node1" presStyleIdx="2" presStyleCnt="4">
        <dgm:presLayoutVars>
          <dgm:chMax val="0"/>
          <dgm:chPref val="0"/>
          <dgm:bulletEnabled val="1"/>
        </dgm:presLayoutVars>
      </dgm:prSet>
      <dgm:spPr/>
      <dgm:t>
        <a:bodyPr/>
        <a:lstStyle/>
        <a:p>
          <a:endParaRPr lang="es-MX"/>
        </a:p>
      </dgm:t>
    </dgm:pt>
    <dgm:pt modelId="{3A892FBF-34F4-490D-AED9-A441291985D2}" type="pres">
      <dgm:prSet presAssocID="{98BB2989-5E6C-4133-874E-C7F03503D180}" presName="tile4" presStyleLbl="node1" presStyleIdx="3" presStyleCnt="4" custLinFactNeighborX="0" custLinFactNeighborY="-1526"/>
      <dgm:spPr/>
      <dgm:t>
        <a:bodyPr/>
        <a:lstStyle/>
        <a:p>
          <a:endParaRPr lang="es-MX"/>
        </a:p>
      </dgm:t>
    </dgm:pt>
    <dgm:pt modelId="{71163889-6A20-427A-A8B3-F9D143873E03}" type="pres">
      <dgm:prSet presAssocID="{98BB2989-5E6C-4133-874E-C7F03503D180}" presName="tile4text" presStyleLbl="node1" presStyleIdx="3" presStyleCnt="4">
        <dgm:presLayoutVars>
          <dgm:chMax val="0"/>
          <dgm:chPref val="0"/>
          <dgm:bulletEnabled val="1"/>
        </dgm:presLayoutVars>
      </dgm:prSet>
      <dgm:spPr/>
      <dgm:t>
        <a:bodyPr/>
        <a:lstStyle/>
        <a:p>
          <a:endParaRPr lang="es-MX"/>
        </a:p>
      </dgm:t>
    </dgm:pt>
    <dgm:pt modelId="{68D425FD-A878-4758-9ADA-82422DFAD6A9}" type="pres">
      <dgm:prSet presAssocID="{98BB2989-5E6C-4133-874E-C7F03503D180}" presName="centerTile" presStyleLbl="fgShp" presStyleIdx="0" presStyleCnt="1" custScaleX="171428" custScaleY="92068" custLinFactNeighborX="0" custLinFactNeighborY="-19543">
        <dgm:presLayoutVars>
          <dgm:chMax val="0"/>
          <dgm:chPref val="0"/>
        </dgm:presLayoutVars>
      </dgm:prSet>
      <dgm:spPr/>
      <dgm:t>
        <a:bodyPr/>
        <a:lstStyle/>
        <a:p>
          <a:endParaRPr lang="es-MX"/>
        </a:p>
      </dgm:t>
    </dgm:pt>
  </dgm:ptLst>
  <dgm:cxnLst>
    <dgm:cxn modelId="{CCF9DE70-A102-47BA-B5C5-B27179DBE6E8}" type="presOf" srcId="{6CB61476-A6F0-4FA9-99F2-B0812932CFEB}" destId="{3A892FBF-34F4-490D-AED9-A441291985D2}" srcOrd="0" destOrd="0" presId="urn:microsoft.com/office/officeart/2005/8/layout/matrix1"/>
    <dgm:cxn modelId="{49CC258D-165B-4E6E-B274-EF645691101F}" srcId="{EA8B0225-75AF-4394-B959-38E438CFFFB7}" destId="{E6F4074C-144E-4CBF-96C4-F7879F9F963D}" srcOrd="2" destOrd="0" parTransId="{39E12971-C27C-4A72-958E-E57AD1563F37}" sibTransId="{8114924E-317E-41D8-99BA-82BE5FDD6773}"/>
    <dgm:cxn modelId="{DEA83E83-5C6E-47AA-8E45-5909060751B6}" srcId="{EA8B0225-75AF-4394-B959-38E438CFFFB7}" destId="{62137600-252F-4515-B2D3-4E2AAE1DEFB0}" srcOrd="0" destOrd="0" parTransId="{0A01EBAA-1E9C-480E-B710-46F8670847F9}" sibTransId="{C446F7A6-D999-4275-A8B0-22F5BF9829AD}"/>
    <dgm:cxn modelId="{C2431AF7-ADA5-4B8D-9F16-D7BA605874A4}" type="presOf" srcId="{98BB2989-5E6C-4133-874E-C7F03503D180}" destId="{0A512A07-FFEC-4F77-90A2-7D5B893AA64E}" srcOrd="0" destOrd="0" presId="urn:microsoft.com/office/officeart/2005/8/layout/matrix1"/>
    <dgm:cxn modelId="{DA702E4C-2FBF-4C2F-BCCD-4BD7016AEB10}" type="presOf" srcId="{F593053E-AD1D-49BF-B2F2-8990D695A586}" destId="{A3109486-562B-487F-A512-E00592A3876A}" srcOrd="1" destOrd="0" presId="urn:microsoft.com/office/officeart/2005/8/layout/matrix1"/>
    <dgm:cxn modelId="{58D12418-4F5F-41CF-B729-1DC5EF895B1C}" srcId="{EA8B0225-75AF-4394-B959-38E438CFFFB7}" destId="{F593053E-AD1D-49BF-B2F2-8990D695A586}" srcOrd="1" destOrd="0" parTransId="{C71CFAE9-6648-47E5-8C58-2EA583F7034C}" sibTransId="{2B4AB0E4-41CC-46BB-AC6A-9163AA2F70E2}"/>
    <dgm:cxn modelId="{4B3777A6-FEDE-4838-BBE2-CBDA44495019}" type="presOf" srcId="{62137600-252F-4515-B2D3-4E2AAE1DEFB0}" destId="{6AFDD47F-5500-423C-B395-A5B3390AFB7A}" srcOrd="1" destOrd="0" presId="urn:microsoft.com/office/officeart/2005/8/layout/matrix1"/>
    <dgm:cxn modelId="{3EA69E11-F06D-4EAF-9067-57F13F8EF323}" type="presOf" srcId="{F593053E-AD1D-49BF-B2F2-8990D695A586}" destId="{CC86EF98-9DC7-42CE-92E9-31618397233C}" srcOrd="0" destOrd="0" presId="urn:microsoft.com/office/officeart/2005/8/layout/matrix1"/>
    <dgm:cxn modelId="{0FBCD0C6-24A1-4D97-A127-6D4FC8C1D22D}" type="presOf" srcId="{62137600-252F-4515-B2D3-4E2AAE1DEFB0}" destId="{2F07B462-F941-4A3D-9268-5D8329058581}" srcOrd="0" destOrd="0" presId="urn:microsoft.com/office/officeart/2005/8/layout/matrix1"/>
    <dgm:cxn modelId="{9708E46A-FC6A-418E-B0ED-ACCD96A3FD38}" type="presOf" srcId="{6CB61476-A6F0-4FA9-99F2-B0812932CFEB}" destId="{71163889-6A20-427A-A8B3-F9D143873E03}" srcOrd="1" destOrd="0" presId="urn:microsoft.com/office/officeart/2005/8/layout/matrix1"/>
    <dgm:cxn modelId="{947A80C0-8F8C-40DC-A773-278185E3EAF8}" srcId="{EA8B0225-75AF-4394-B959-38E438CFFFB7}" destId="{6CB61476-A6F0-4FA9-99F2-B0812932CFEB}" srcOrd="3" destOrd="0" parTransId="{D54B3608-0167-4E0C-9247-65D62CE6DBD4}" sibTransId="{3F6FD33B-032C-4C74-BB29-0CABFE4F0280}"/>
    <dgm:cxn modelId="{AF2CEA42-2C64-4E4D-83E0-5FFF64C72C82}" srcId="{98BB2989-5E6C-4133-874E-C7F03503D180}" destId="{EA8B0225-75AF-4394-B959-38E438CFFFB7}" srcOrd="0" destOrd="0" parTransId="{9C83FCE9-EBCF-468B-B4F5-338942DD76AA}" sibTransId="{79732B73-603B-4AC2-BB92-8B953FEDFAFD}"/>
    <dgm:cxn modelId="{F0189195-56AE-4E42-9410-525770AEC1AF}" type="presOf" srcId="{E6F4074C-144E-4CBF-96C4-F7879F9F963D}" destId="{6141AD5D-D83B-41D9-B4DF-17CFEF23381E}" srcOrd="1" destOrd="0" presId="urn:microsoft.com/office/officeart/2005/8/layout/matrix1"/>
    <dgm:cxn modelId="{E96B5C5D-2AF3-4B48-BB94-299C965838A7}" type="presOf" srcId="{E6F4074C-144E-4CBF-96C4-F7879F9F963D}" destId="{A43D5E2F-8DDA-4F9E-BFBB-3E49B7AB6CD0}" srcOrd="0" destOrd="0" presId="urn:microsoft.com/office/officeart/2005/8/layout/matrix1"/>
    <dgm:cxn modelId="{AC2A3A16-5096-4F9E-B983-34958CDCE548}" type="presOf" srcId="{EA8B0225-75AF-4394-B959-38E438CFFFB7}" destId="{68D425FD-A878-4758-9ADA-82422DFAD6A9}" srcOrd="0" destOrd="0" presId="urn:microsoft.com/office/officeart/2005/8/layout/matrix1"/>
    <dgm:cxn modelId="{E27145B0-3598-4325-8E5D-847FCDA48870}" type="presParOf" srcId="{0A512A07-FFEC-4F77-90A2-7D5B893AA64E}" destId="{85454F79-D3E9-487D-B6AF-49A7F35F84B8}" srcOrd="0" destOrd="0" presId="urn:microsoft.com/office/officeart/2005/8/layout/matrix1"/>
    <dgm:cxn modelId="{D72F0808-7B3B-41CB-A17A-AA045A11D616}" type="presParOf" srcId="{85454F79-D3E9-487D-B6AF-49A7F35F84B8}" destId="{2F07B462-F941-4A3D-9268-5D8329058581}" srcOrd="0" destOrd="0" presId="urn:microsoft.com/office/officeart/2005/8/layout/matrix1"/>
    <dgm:cxn modelId="{C84C4E96-E65F-4BA3-B721-404411E318FB}" type="presParOf" srcId="{85454F79-D3E9-487D-B6AF-49A7F35F84B8}" destId="{6AFDD47F-5500-423C-B395-A5B3390AFB7A}" srcOrd="1" destOrd="0" presId="urn:microsoft.com/office/officeart/2005/8/layout/matrix1"/>
    <dgm:cxn modelId="{A870486C-8A98-414C-B24D-7738CD09DE3C}" type="presParOf" srcId="{85454F79-D3E9-487D-B6AF-49A7F35F84B8}" destId="{CC86EF98-9DC7-42CE-92E9-31618397233C}" srcOrd="2" destOrd="0" presId="urn:microsoft.com/office/officeart/2005/8/layout/matrix1"/>
    <dgm:cxn modelId="{B6D3F32C-F557-4E51-B49E-0B2836783EBC}" type="presParOf" srcId="{85454F79-D3E9-487D-B6AF-49A7F35F84B8}" destId="{A3109486-562B-487F-A512-E00592A3876A}" srcOrd="3" destOrd="0" presId="urn:microsoft.com/office/officeart/2005/8/layout/matrix1"/>
    <dgm:cxn modelId="{F87CAC11-AA73-4E5A-8490-5BCA0BD2E833}" type="presParOf" srcId="{85454F79-D3E9-487D-B6AF-49A7F35F84B8}" destId="{A43D5E2F-8DDA-4F9E-BFBB-3E49B7AB6CD0}" srcOrd="4" destOrd="0" presId="urn:microsoft.com/office/officeart/2005/8/layout/matrix1"/>
    <dgm:cxn modelId="{4969899F-DFAB-4BCB-BB54-606AD3415C81}" type="presParOf" srcId="{85454F79-D3E9-487D-B6AF-49A7F35F84B8}" destId="{6141AD5D-D83B-41D9-B4DF-17CFEF23381E}" srcOrd="5" destOrd="0" presId="urn:microsoft.com/office/officeart/2005/8/layout/matrix1"/>
    <dgm:cxn modelId="{D0DC4EE3-1269-4314-B16C-D305F5932B24}" type="presParOf" srcId="{85454F79-D3E9-487D-B6AF-49A7F35F84B8}" destId="{3A892FBF-34F4-490D-AED9-A441291985D2}" srcOrd="6" destOrd="0" presId="urn:microsoft.com/office/officeart/2005/8/layout/matrix1"/>
    <dgm:cxn modelId="{AAD02A82-6AB7-4B9B-9605-8971A24CBA13}" type="presParOf" srcId="{85454F79-D3E9-487D-B6AF-49A7F35F84B8}" destId="{71163889-6A20-427A-A8B3-F9D143873E03}" srcOrd="7" destOrd="0" presId="urn:microsoft.com/office/officeart/2005/8/layout/matrix1"/>
    <dgm:cxn modelId="{3532AED6-0965-465C-B274-B38CECEB6E24}" type="presParOf" srcId="{0A512A07-FFEC-4F77-90A2-7D5B893AA64E}" destId="{68D425FD-A878-4758-9ADA-82422DFAD6A9}"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7B462-F941-4A3D-9268-5D8329058581}">
      <dsp:nvSpPr>
        <dsp:cNvPr id="0" name=""/>
        <dsp:cNvSpPr/>
      </dsp:nvSpPr>
      <dsp:spPr>
        <a:xfrm rot="16200000">
          <a:off x="384887" y="-456895"/>
          <a:ext cx="1750505" cy="2520280"/>
        </a:xfrm>
        <a:prstGeom prst="round1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s-MX" sz="2600" kern="1200" dirty="0" smtClean="0">
            <a:solidFill>
              <a:schemeClr val="tx1"/>
            </a:solidFill>
            <a:latin typeface="+mn-lt"/>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s-MX" sz="2600" kern="1200" dirty="0" smtClean="0">
              <a:solidFill>
                <a:schemeClr val="tx1"/>
              </a:solidFill>
              <a:latin typeface="+mn-lt"/>
              <a:cs typeface="Arial" pitchFamily="34" charset="0"/>
            </a:rPr>
            <a:t>el acceso</a:t>
          </a:r>
        </a:p>
        <a:p>
          <a:pPr lvl="0" algn="ctr" defTabSz="800100">
            <a:lnSpc>
              <a:spcPct val="90000"/>
            </a:lnSpc>
            <a:spcBef>
              <a:spcPct val="0"/>
            </a:spcBef>
            <a:spcAft>
              <a:spcPct val="35000"/>
            </a:spcAft>
          </a:pPr>
          <a:endParaRPr lang="es-MX" sz="2400" kern="1200" dirty="0">
            <a:solidFill>
              <a:schemeClr val="tx1"/>
            </a:solidFill>
          </a:endParaRPr>
        </a:p>
      </dsp:txBody>
      <dsp:txXfrm rot="5400000">
        <a:off x="0" y="-72008"/>
        <a:ext cx="2520280" cy="1312879"/>
      </dsp:txXfrm>
    </dsp:sp>
    <dsp:sp modelId="{CC86EF98-9DC7-42CE-92E9-31618397233C}">
      <dsp:nvSpPr>
        <dsp:cNvPr id="0" name=""/>
        <dsp:cNvSpPr/>
      </dsp:nvSpPr>
      <dsp:spPr>
        <a:xfrm>
          <a:off x="2520280" y="-72008"/>
          <a:ext cx="2520280" cy="1750505"/>
        </a:xfrm>
        <a:prstGeom prst="round1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2600" kern="1200" dirty="0" smtClean="0">
              <a:solidFill>
                <a:schemeClr val="tx1"/>
              </a:solidFill>
              <a:latin typeface="+mn-lt"/>
              <a:cs typeface="Arial" pitchFamily="34" charset="0"/>
            </a:rPr>
            <a:t>la permanencia</a:t>
          </a:r>
        </a:p>
        <a:p>
          <a:pPr lvl="0" algn="ctr" defTabSz="800100">
            <a:lnSpc>
              <a:spcPct val="90000"/>
            </a:lnSpc>
            <a:spcBef>
              <a:spcPct val="0"/>
            </a:spcBef>
            <a:spcAft>
              <a:spcPct val="35000"/>
            </a:spcAft>
          </a:pPr>
          <a:endParaRPr lang="es-MX" sz="3200" kern="1200" dirty="0">
            <a:solidFill>
              <a:schemeClr val="tx1"/>
            </a:solidFill>
          </a:endParaRPr>
        </a:p>
      </dsp:txBody>
      <dsp:txXfrm>
        <a:off x="2520280" y="-72008"/>
        <a:ext cx="2520280" cy="1312879"/>
      </dsp:txXfrm>
    </dsp:sp>
    <dsp:sp modelId="{A43D5E2F-8DDA-4F9E-BFBB-3E49B7AB6CD0}">
      <dsp:nvSpPr>
        <dsp:cNvPr id="0" name=""/>
        <dsp:cNvSpPr/>
      </dsp:nvSpPr>
      <dsp:spPr>
        <a:xfrm rot="10800000">
          <a:off x="0" y="1534480"/>
          <a:ext cx="2520280" cy="1462472"/>
        </a:xfrm>
        <a:prstGeom prst="round1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2600" kern="1200" dirty="0" smtClean="0">
              <a:solidFill>
                <a:schemeClr val="tx1"/>
              </a:solidFill>
              <a:latin typeface="+mn-lt"/>
              <a:cs typeface="Arial" pitchFamily="34" charset="0"/>
            </a:rPr>
            <a:t>la participación</a:t>
          </a:r>
          <a:endParaRPr lang="es-MX" sz="2600" kern="1200" dirty="0">
            <a:solidFill>
              <a:schemeClr val="tx1"/>
            </a:solidFill>
            <a:latin typeface="+mn-lt"/>
          </a:endParaRPr>
        </a:p>
      </dsp:txBody>
      <dsp:txXfrm rot="10800000">
        <a:off x="0" y="1900098"/>
        <a:ext cx="2520280" cy="1096854"/>
      </dsp:txXfrm>
    </dsp:sp>
    <dsp:sp modelId="{3A892FBF-34F4-490D-AED9-A441291985D2}">
      <dsp:nvSpPr>
        <dsp:cNvPr id="0" name=""/>
        <dsp:cNvSpPr/>
      </dsp:nvSpPr>
      <dsp:spPr>
        <a:xfrm rot="5400000">
          <a:off x="3049183" y="983259"/>
          <a:ext cx="1462472" cy="2520280"/>
        </a:xfrm>
        <a:prstGeom prst="round1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2600" kern="1200" dirty="0" smtClean="0">
              <a:solidFill>
                <a:schemeClr val="tx1"/>
              </a:solidFill>
              <a:latin typeface="+mn-lt"/>
              <a:cs typeface="Arial" pitchFamily="34" charset="0"/>
            </a:rPr>
            <a:t>el aprendizaje</a:t>
          </a:r>
        </a:p>
        <a:p>
          <a:pPr lvl="0" algn="ctr" defTabSz="800100">
            <a:lnSpc>
              <a:spcPct val="90000"/>
            </a:lnSpc>
            <a:spcBef>
              <a:spcPct val="0"/>
            </a:spcBef>
            <a:spcAft>
              <a:spcPct val="35000"/>
            </a:spcAft>
          </a:pPr>
          <a:endParaRPr lang="es-MX" sz="3200" kern="1200" dirty="0">
            <a:solidFill>
              <a:schemeClr val="tx1"/>
            </a:solidFill>
          </a:endParaRPr>
        </a:p>
      </dsp:txBody>
      <dsp:txXfrm rot="-5400000">
        <a:off x="2520279" y="1877781"/>
        <a:ext cx="2520280" cy="1096854"/>
      </dsp:txXfrm>
    </dsp:sp>
    <dsp:sp modelId="{68D425FD-A878-4758-9ADA-82422DFAD6A9}">
      <dsp:nvSpPr>
        <dsp:cNvPr id="0" name=""/>
        <dsp:cNvSpPr/>
      </dsp:nvSpPr>
      <dsp:spPr>
        <a:xfrm>
          <a:off x="1224140" y="982949"/>
          <a:ext cx="2592279" cy="673234"/>
        </a:xfrm>
        <a:prstGeom prst="roundRect">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solidFill>
                <a:schemeClr val="tx1"/>
              </a:solidFill>
              <a:effectLst>
                <a:outerShdw blurRad="38100" dist="38100" dir="2700000" algn="tl">
                  <a:srgbClr val="000000">
                    <a:alpha val="43137"/>
                  </a:srgbClr>
                </a:outerShdw>
              </a:effectLst>
            </a:rPr>
            <a:t>Esta relacionada con:</a:t>
          </a:r>
          <a:endParaRPr lang="es-MX" sz="2000" b="1" kern="1200" dirty="0">
            <a:solidFill>
              <a:schemeClr val="tx1"/>
            </a:solidFill>
            <a:effectLst>
              <a:outerShdw blurRad="38100" dist="38100" dir="2700000" algn="tl">
                <a:srgbClr val="000000">
                  <a:alpha val="43137"/>
                </a:srgbClr>
              </a:outerShdw>
            </a:effectLst>
          </a:endParaRPr>
        </a:p>
      </dsp:txBody>
      <dsp:txXfrm>
        <a:off x="1257005" y="1015814"/>
        <a:ext cx="2526549" cy="60750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s-MX"/>
          </a:p>
        </p:txBody>
      </p:sp>
      <p:sp>
        <p:nvSpPr>
          <p:cNvPr id="3" name="2 Marcador de fecha"/>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120B5553-E7E6-4156-B026-85976940A0E4}" type="datetimeFigureOut">
              <a:rPr lang="es-MX" smtClean="0"/>
              <a:t>08/10/2013</a:t>
            </a:fld>
            <a:endParaRPr lang="es-MX"/>
          </a:p>
        </p:txBody>
      </p:sp>
      <p:sp>
        <p:nvSpPr>
          <p:cNvPr id="4" name="3 Marcador de pie de página"/>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907FF27D-7344-4F95-96C3-FC0A46B421FE}" type="slidenum">
              <a:rPr lang="es-MX" smtClean="0"/>
              <a:t>‹Nº›</a:t>
            </a:fld>
            <a:endParaRPr lang="es-MX"/>
          </a:p>
        </p:txBody>
      </p:sp>
    </p:spTree>
    <p:extLst>
      <p:ext uri="{BB962C8B-B14F-4D97-AF65-F5344CB8AC3E}">
        <p14:creationId xmlns:p14="http://schemas.microsoft.com/office/powerpoint/2010/main" val="4233087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s-MX"/>
          </a:p>
        </p:txBody>
      </p:sp>
      <p:sp>
        <p:nvSpPr>
          <p:cNvPr id="3" name="2 Marcador de fecha"/>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E86A056D-AC12-4CA0-B5AB-E40F2BA799DE}" type="datetimeFigureOut">
              <a:rPr lang="es-MX" smtClean="0"/>
              <a:t>08/10/2013</a:t>
            </a:fld>
            <a:endParaRPr lang="es-MX"/>
          </a:p>
        </p:txBody>
      </p:sp>
      <p:sp>
        <p:nvSpPr>
          <p:cNvPr id="4" name="3 Marcador de imagen de diapositiva"/>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s-MX"/>
          </a:p>
        </p:txBody>
      </p:sp>
      <p:sp>
        <p:nvSpPr>
          <p:cNvPr id="5" name="4 Marcador de notas"/>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04FCE65F-A2D8-498F-AE0A-267DF9D51BAA}" type="slidenum">
              <a:rPr lang="es-MX" smtClean="0"/>
              <a:t>‹Nº›</a:t>
            </a:fld>
            <a:endParaRPr lang="es-MX"/>
          </a:p>
        </p:txBody>
      </p:sp>
    </p:spTree>
    <p:extLst>
      <p:ext uri="{BB962C8B-B14F-4D97-AF65-F5344CB8AC3E}">
        <p14:creationId xmlns:p14="http://schemas.microsoft.com/office/powerpoint/2010/main" val="826236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19188" y="696913"/>
            <a:ext cx="4646612" cy="3486150"/>
          </a:xfrm>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a:xfrm>
            <a:off x="1119188" y="696913"/>
            <a:ext cx="4646612" cy="3486150"/>
          </a:xfrm>
          <a:ln/>
        </p:spPr>
      </p:sp>
      <p:sp>
        <p:nvSpPr>
          <p:cNvPr id="8089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4" tIns="46222" rIns="92444" bIns="46222"/>
          <a:lstStyle/>
          <a:p>
            <a:endParaRPr lang="es-MX" smtClean="0"/>
          </a:p>
        </p:txBody>
      </p:sp>
      <p:sp>
        <p:nvSpPr>
          <p:cNvPr id="80900" name="3 Marcador de número de diapositiva"/>
          <p:cNvSpPr txBox="1">
            <a:spLocks noGrp="1"/>
          </p:cNvSpPr>
          <p:nvPr/>
        </p:nvSpPr>
        <p:spPr bwMode="auto">
          <a:xfrm>
            <a:off x="3898102" y="8829428"/>
            <a:ext cx="2982119" cy="46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4" tIns="46222" rIns="92444" bIns="4622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9CEFB66-5F46-477B-9A53-BF3E01B4C065}" type="slidenum">
              <a:rPr lang="es-ES" sz="1200"/>
              <a:pPr algn="r" eaLnBrk="1" hangingPunct="1"/>
              <a:t>6</a:t>
            </a:fld>
            <a:endParaRPr lang="es-E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E0130F25-2AA1-4FE5-A36B-FE28B5C31A46}" type="datetimeFigureOut">
              <a:rPr lang="es-MX" smtClean="0"/>
              <a:t>08/10/2013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1D6378C-D0BB-4D26-A690-EA978C7CC045}" type="slidenum">
              <a:rPr lang="es-MX" smtClean="0"/>
              <a:t>‹Nº›</a:t>
            </a:fld>
            <a:endParaRPr lang="es-MX"/>
          </a:p>
        </p:txBody>
      </p:sp>
    </p:spTree>
    <p:extLst>
      <p:ext uri="{BB962C8B-B14F-4D97-AF65-F5344CB8AC3E}">
        <p14:creationId xmlns:p14="http://schemas.microsoft.com/office/powerpoint/2010/main" val="925256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0130F25-2AA1-4FE5-A36B-FE28B5C31A46}" type="datetimeFigureOut">
              <a:rPr lang="es-MX" smtClean="0"/>
              <a:t>08/10/2013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1D6378C-D0BB-4D26-A690-EA978C7CC045}" type="slidenum">
              <a:rPr lang="es-MX" smtClean="0"/>
              <a:t>‹Nº›</a:t>
            </a:fld>
            <a:endParaRPr lang="es-MX"/>
          </a:p>
        </p:txBody>
      </p:sp>
    </p:spTree>
    <p:extLst>
      <p:ext uri="{BB962C8B-B14F-4D97-AF65-F5344CB8AC3E}">
        <p14:creationId xmlns:p14="http://schemas.microsoft.com/office/powerpoint/2010/main" val="3538785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0130F25-2AA1-4FE5-A36B-FE28B5C31A46}" type="datetimeFigureOut">
              <a:rPr lang="es-MX" smtClean="0"/>
              <a:t>08/10/2013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1D6378C-D0BB-4D26-A690-EA978C7CC045}" type="slidenum">
              <a:rPr lang="es-MX" smtClean="0"/>
              <a:t>‹Nº›</a:t>
            </a:fld>
            <a:endParaRPr lang="es-MX"/>
          </a:p>
        </p:txBody>
      </p:sp>
    </p:spTree>
    <p:extLst>
      <p:ext uri="{BB962C8B-B14F-4D97-AF65-F5344CB8AC3E}">
        <p14:creationId xmlns:p14="http://schemas.microsoft.com/office/powerpoint/2010/main" val="49692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0130F25-2AA1-4FE5-A36B-FE28B5C31A46}" type="datetimeFigureOut">
              <a:rPr lang="es-MX" smtClean="0"/>
              <a:t>08/10/2013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1D6378C-D0BB-4D26-A690-EA978C7CC045}" type="slidenum">
              <a:rPr lang="es-MX" smtClean="0"/>
              <a:t>‹Nº›</a:t>
            </a:fld>
            <a:endParaRPr lang="es-MX"/>
          </a:p>
        </p:txBody>
      </p:sp>
    </p:spTree>
    <p:extLst>
      <p:ext uri="{BB962C8B-B14F-4D97-AF65-F5344CB8AC3E}">
        <p14:creationId xmlns:p14="http://schemas.microsoft.com/office/powerpoint/2010/main" val="292508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0130F25-2AA1-4FE5-A36B-FE28B5C31A46}" type="datetimeFigureOut">
              <a:rPr lang="es-MX" smtClean="0"/>
              <a:t>08/10/2013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1D6378C-D0BB-4D26-A690-EA978C7CC045}" type="slidenum">
              <a:rPr lang="es-MX" smtClean="0"/>
              <a:t>‹Nº›</a:t>
            </a:fld>
            <a:endParaRPr lang="es-MX"/>
          </a:p>
        </p:txBody>
      </p:sp>
    </p:spTree>
    <p:extLst>
      <p:ext uri="{BB962C8B-B14F-4D97-AF65-F5344CB8AC3E}">
        <p14:creationId xmlns:p14="http://schemas.microsoft.com/office/powerpoint/2010/main" val="241149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E0130F25-2AA1-4FE5-A36B-FE28B5C31A46}" type="datetimeFigureOut">
              <a:rPr lang="es-MX" smtClean="0"/>
              <a:t>08/10/2013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1D6378C-D0BB-4D26-A690-EA978C7CC045}" type="slidenum">
              <a:rPr lang="es-MX" smtClean="0"/>
              <a:t>‹Nº›</a:t>
            </a:fld>
            <a:endParaRPr lang="es-MX"/>
          </a:p>
        </p:txBody>
      </p:sp>
    </p:spTree>
    <p:extLst>
      <p:ext uri="{BB962C8B-B14F-4D97-AF65-F5344CB8AC3E}">
        <p14:creationId xmlns:p14="http://schemas.microsoft.com/office/powerpoint/2010/main" val="438456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E0130F25-2AA1-4FE5-A36B-FE28B5C31A46}" type="datetimeFigureOut">
              <a:rPr lang="es-MX" smtClean="0"/>
              <a:t>08/10/2013</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71D6378C-D0BB-4D26-A690-EA978C7CC045}" type="slidenum">
              <a:rPr lang="es-MX" smtClean="0"/>
              <a:t>‹Nº›</a:t>
            </a:fld>
            <a:endParaRPr lang="es-MX"/>
          </a:p>
        </p:txBody>
      </p:sp>
    </p:spTree>
    <p:extLst>
      <p:ext uri="{BB962C8B-B14F-4D97-AF65-F5344CB8AC3E}">
        <p14:creationId xmlns:p14="http://schemas.microsoft.com/office/powerpoint/2010/main" val="183984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E0130F25-2AA1-4FE5-A36B-FE28B5C31A46}" type="datetimeFigureOut">
              <a:rPr lang="es-MX" smtClean="0"/>
              <a:t>08/10/2013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71D6378C-D0BB-4D26-A690-EA978C7CC045}" type="slidenum">
              <a:rPr lang="es-MX" smtClean="0"/>
              <a:t>‹Nº›</a:t>
            </a:fld>
            <a:endParaRPr lang="es-MX"/>
          </a:p>
        </p:txBody>
      </p:sp>
    </p:spTree>
    <p:extLst>
      <p:ext uri="{BB962C8B-B14F-4D97-AF65-F5344CB8AC3E}">
        <p14:creationId xmlns:p14="http://schemas.microsoft.com/office/powerpoint/2010/main" val="2202051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0130F25-2AA1-4FE5-A36B-FE28B5C31A46}" type="datetimeFigureOut">
              <a:rPr lang="es-MX" smtClean="0"/>
              <a:t>08/10/2013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71D6378C-D0BB-4D26-A690-EA978C7CC045}" type="slidenum">
              <a:rPr lang="es-MX" smtClean="0"/>
              <a:t>‹Nº›</a:t>
            </a:fld>
            <a:endParaRPr lang="es-MX"/>
          </a:p>
        </p:txBody>
      </p:sp>
    </p:spTree>
    <p:extLst>
      <p:ext uri="{BB962C8B-B14F-4D97-AF65-F5344CB8AC3E}">
        <p14:creationId xmlns:p14="http://schemas.microsoft.com/office/powerpoint/2010/main" val="3689860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0130F25-2AA1-4FE5-A36B-FE28B5C31A46}" type="datetimeFigureOut">
              <a:rPr lang="es-MX" smtClean="0"/>
              <a:t>08/10/2013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1D6378C-D0BB-4D26-A690-EA978C7CC045}" type="slidenum">
              <a:rPr lang="es-MX" smtClean="0"/>
              <a:t>‹Nº›</a:t>
            </a:fld>
            <a:endParaRPr lang="es-MX"/>
          </a:p>
        </p:txBody>
      </p:sp>
    </p:spTree>
    <p:extLst>
      <p:ext uri="{BB962C8B-B14F-4D97-AF65-F5344CB8AC3E}">
        <p14:creationId xmlns:p14="http://schemas.microsoft.com/office/powerpoint/2010/main" val="1639582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0130F25-2AA1-4FE5-A36B-FE28B5C31A46}" type="datetimeFigureOut">
              <a:rPr lang="es-MX" smtClean="0"/>
              <a:t>08/10/2013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1D6378C-D0BB-4D26-A690-EA978C7CC045}" type="slidenum">
              <a:rPr lang="es-MX" smtClean="0"/>
              <a:t>‹Nº›</a:t>
            </a:fld>
            <a:endParaRPr lang="es-MX"/>
          </a:p>
        </p:txBody>
      </p:sp>
    </p:spTree>
    <p:extLst>
      <p:ext uri="{BB962C8B-B14F-4D97-AF65-F5344CB8AC3E}">
        <p14:creationId xmlns:p14="http://schemas.microsoft.com/office/powerpoint/2010/main" val="406801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130F25-2AA1-4FE5-A36B-FE28B5C31A46}" type="datetimeFigureOut">
              <a:rPr lang="es-MX" smtClean="0"/>
              <a:t>08/10/2013</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D6378C-D0BB-4D26-A690-EA978C7CC045}" type="slidenum">
              <a:rPr lang="es-MX" smtClean="0"/>
              <a:t>‹Nº›</a:t>
            </a:fld>
            <a:endParaRPr lang="es-MX"/>
          </a:p>
        </p:txBody>
      </p:sp>
    </p:spTree>
    <p:extLst>
      <p:ext uri="{BB962C8B-B14F-4D97-AF65-F5344CB8AC3E}">
        <p14:creationId xmlns:p14="http://schemas.microsoft.com/office/powerpoint/2010/main" val="2364453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5.jpeg"/><Relationship Id="rId2" Type="http://schemas.openxmlformats.org/officeDocument/2006/relationships/hyperlink" Target="http://images.google.com.mx/imgres?imgurl=http://www.tangaroalibros.com/images/33947.jpg&amp;imgrefurl=http://www.tangaroalibros.com/resultado.php?catid=256&amp;catid2=232&amp;catnombre=Productos%20Esot%C3%A9ricos&amp;h=200&amp;w=200&amp;sz=5&amp;tbnid=N23VHqIXTTQJ:&amp;tbnh=99&amp;tbnw=99&amp;hl=es&amp;start=4&amp;prev=/images?q=bola+de+cristal&amp;svnum=10&amp;hl=es&amp;lr=" TargetMode="External"/><Relationship Id="rId1" Type="http://schemas.openxmlformats.org/officeDocument/2006/relationships/slideLayout" Target="../slideLayouts/slideLayout7.xml"/><Relationship Id="rId6" Type="http://schemas.openxmlformats.org/officeDocument/2006/relationships/hyperlink" Target="http://images.google.com.mx/imgres?imgurl=http://www.el-mundo.es/aula/99/11/04/imagenes/imagen2.jpg&amp;imgrefurl=http://www.el-mundo.es/aula/99/11/04/noticia2.html&amp;h=198&amp;w=160&amp;sz=31&amp;tbnid=-fBIrSnF3MMJ:&amp;tbnh=99&amp;tbnw=80&amp;hl=es&amp;start=12&amp;prev=/images?q=consumista&amp;svnum=10&amp;hl=es&amp;lr=" TargetMode="External"/><Relationship Id="rId5" Type="http://schemas.openxmlformats.org/officeDocument/2006/relationships/image" Target="../media/image44.jpeg"/><Relationship Id="rId4" Type="http://schemas.openxmlformats.org/officeDocument/2006/relationships/hyperlink" Target="http://images.google.com.mx/imgres?imgurl=http://www.caglecartoons.com/images/preview/%7b5D8AC787-AD52-4AE2-A60F-BDD09709C254%7d.gif&amp;imgrefurl=http://bde.weblog.com.pt/arquivo/2004_02.html&amp;h=730&amp;w=504&amp;sz=111&amp;tbnid=bvn8L1sJ6RwJ:&amp;tbnh=139&amp;tbnw=95&amp;hl=es&amp;start=5&amp;prev=/images?q=consumismo&amp;svnum=10&amp;hl=es&amp;l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www.google.com.mx/url?sa=i&amp;rct=j&amp;q=&amp;esrc=s&amp;frm=1&amp;source=images&amp;cd=&amp;cad=rja&amp;docid=o03DJKzuh45KCM&amp;tbnid=464ZF4iefBgPPM:&amp;ved=0CAUQjRw&amp;url=http://reservascruceros.muchoviaje.com/muchocruceros/buscador/cruceros.aspx?zona=MG-MPCRUC-CAR&amp;ei=NyxUUrq3A4bs2AWlpICYDQ&amp;bvm=bv.53537100,d.b2I&amp;psig=AFQjCNHrasdpjYqs7usgEJCwKIPfGR3z6A&amp;ust=1381334445937789"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53.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pn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4.jpeg"/><Relationship Id="rId5" Type="http://schemas.microsoft.com/office/2007/relationships/hdphoto" Target="../media/hdphoto1.wdp"/><Relationship Id="rId4" Type="http://schemas.openxmlformats.org/officeDocument/2006/relationships/image" Target="../media/image63.jpe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hyperlink" Target="http://www.educacionespecial.sep.gob.m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7.jpeg"/><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images.google.com.mx/imgres?imgurl=http://www.pactperu.org/imagenes/Pact%20pantalla%202%20800a.gif&amp;imgrefurl=http://www.pactperu.org/&amp;h=422&amp;w=560&amp;sz=114&amp;tbnid=56BMLM4LQGgJ:&amp;tbnh=98&amp;tbnw=131&amp;hl=es&amp;start=115&amp;prev=/images?q=pantalla&amp;start=100&amp;svnum=10&amp;hl=es&amp;lr=&amp;sa=N" TargetMode="External"/><Relationship Id="rId7"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images.google.com.mx/imgres?imgurl=http://antenne.springborn.net/download/desktops/antenna-green.png&amp;imgrefurl=http://antenne.springborn.net/download-en.html&amp;h=854&amp;w=1280&amp;sz=55&amp;tbnid=W1U3ZVA91j0J:&amp;tbnh=100&amp;tbnw=150&amp;hl=es&amp;start=20&amp;prev=/images?q=green&amp;svnum=10&amp;hl=es&amp;lr=" TargetMode="External"/><Relationship Id="rId5" Type="http://schemas.openxmlformats.org/officeDocument/2006/relationships/image" Target="../media/image29.jpe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0.jpeg"/><Relationship Id="rId4" Type="http://schemas.openxmlformats.org/officeDocument/2006/relationships/image" Target="../media/image39.jpeg"/></Relationships>
</file>

<file path=ppt/slides/_rels/slide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271524" y="260648"/>
            <a:ext cx="8692964" cy="6336704"/>
            <a:chOff x="0" y="232870"/>
            <a:chExt cx="9144000" cy="6119736"/>
          </a:xfrm>
        </p:grpSpPr>
        <p:pic>
          <p:nvPicPr>
            <p:cNvPr id="4" name="Imagen 3" descr="SEP_horizontal_panto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2388"/>
              <a:ext cx="9144000" cy="30218"/>
            </a:xfrm>
            <a:prstGeom prst="rect">
              <a:avLst/>
            </a:prstGeom>
          </p:spPr>
        </p:pic>
        <p:pic>
          <p:nvPicPr>
            <p:cNvPr id="7" name="Imagen 6" descr="SEP_horizontal_WEB-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243" y="232870"/>
              <a:ext cx="2657565" cy="775124"/>
            </a:xfrm>
            <a:prstGeom prst="rect">
              <a:avLst/>
            </a:prstGeom>
          </p:spPr>
        </p:pic>
      </p:grpSp>
      <p:grpSp>
        <p:nvGrpSpPr>
          <p:cNvPr id="40" name="39 Grupo"/>
          <p:cNvGrpSpPr/>
          <p:nvPr/>
        </p:nvGrpSpPr>
        <p:grpSpPr>
          <a:xfrm>
            <a:off x="5288331" y="367816"/>
            <a:ext cx="3028086" cy="5968241"/>
            <a:chOff x="3825152" y="367816"/>
            <a:chExt cx="3028086" cy="5968241"/>
          </a:xfrm>
        </p:grpSpPr>
        <p:pic>
          <p:nvPicPr>
            <p:cNvPr id="23" name="22 Imagen"/>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5197053" y="1995334"/>
              <a:ext cx="1656183" cy="1512634"/>
            </a:xfrm>
            <a:prstGeom prst="rect">
              <a:avLst/>
            </a:prstGeom>
          </p:spPr>
        </p:pic>
        <p:pic>
          <p:nvPicPr>
            <p:cNvPr id="24" name="23 Imagen"/>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5881245" y="3507968"/>
              <a:ext cx="971991" cy="769294"/>
            </a:xfrm>
            <a:prstGeom prst="rect">
              <a:avLst/>
            </a:prstGeom>
          </p:spPr>
        </p:pic>
        <p:pic>
          <p:nvPicPr>
            <p:cNvPr id="26" name="25 Imagen"/>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4830929" y="4666050"/>
              <a:ext cx="1137507" cy="1007457"/>
            </a:xfrm>
            <a:prstGeom prst="rect">
              <a:avLst/>
            </a:prstGeom>
          </p:spPr>
        </p:pic>
        <p:pic>
          <p:nvPicPr>
            <p:cNvPr id="27" name="26 Imagen"/>
            <p:cNvPicPr>
              <a:picLocks noChangeAspect="1"/>
            </p:cNvPicPr>
            <p:nvPr/>
          </p:nvPicPr>
          <p:blipFill>
            <a:blip r:embed="rId7">
              <a:grayscl/>
              <a:extLst>
                <a:ext uri="{28A0092B-C50C-407E-A947-70E740481C1C}">
                  <a14:useLocalDpi xmlns:a14="http://schemas.microsoft.com/office/drawing/2010/main" val="0"/>
                </a:ext>
              </a:extLst>
            </a:blip>
            <a:stretch>
              <a:fillRect/>
            </a:stretch>
          </p:blipFill>
          <p:spPr>
            <a:xfrm>
              <a:off x="3854046" y="4659089"/>
              <a:ext cx="976883" cy="1014419"/>
            </a:xfrm>
            <a:prstGeom prst="rect">
              <a:avLst/>
            </a:prstGeom>
          </p:spPr>
        </p:pic>
        <p:pic>
          <p:nvPicPr>
            <p:cNvPr id="29" name="28 Imagen"/>
            <p:cNvPicPr>
              <a:picLocks noChangeAspect="1"/>
            </p:cNvPicPr>
            <p:nvPr/>
          </p:nvPicPr>
          <p:blipFill>
            <a:blip r:embed="rId8" cstate="print">
              <a:grayscl/>
              <a:extLst>
                <a:ext uri="{28A0092B-C50C-407E-A947-70E740481C1C}">
                  <a14:useLocalDpi xmlns:a14="http://schemas.microsoft.com/office/drawing/2010/main" val="0"/>
                </a:ext>
              </a:extLst>
            </a:blip>
            <a:stretch>
              <a:fillRect/>
            </a:stretch>
          </p:blipFill>
          <p:spPr>
            <a:xfrm>
              <a:off x="5341070" y="367816"/>
              <a:ext cx="1512168" cy="1627518"/>
            </a:xfrm>
            <a:prstGeom prst="rect">
              <a:avLst/>
            </a:prstGeom>
          </p:spPr>
        </p:pic>
        <p:pic>
          <p:nvPicPr>
            <p:cNvPr id="30" name="29 Imagen"/>
            <p:cNvPicPr>
              <a:picLocks noChangeAspect="1"/>
            </p:cNvPicPr>
            <p:nvPr/>
          </p:nvPicPr>
          <p:blipFill>
            <a:blip r:embed="rId9">
              <a:grayscl/>
              <a:extLst>
                <a:ext uri="{28A0092B-C50C-407E-A947-70E740481C1C}">
                  <a14:useLocalDpi xmlns:a14="http://schemas.microsoft.com/office/drawing/2010/main" val="0"/>
                </a:ext>
              </a:extLst>
            </a:blip>
            <a:stretch>
              <a:fillRect/>
            </a:stretch>
          </p:blipFill>
          <p:spPr>
            <a:xfrm>
              <a:off x="3854045" y="5661248"/>
              <a:ext cx="2079791" cy="674809"/>
            </a:xfrm>
            <a:prstGeom prst="rect">
              <a:avLst/>
            </a:prstGeom>
          </p:spPr>
        </p:pic>
        <p:pic>
          <p:nvPicPr>
            <p:cNvPr id="31" name="30 Imagen"/>
            <p:cNvPicPr>
              <a:picLocks noChangeAspect="1"/>
            </p:cNvPicPr>
            <p:nvPr/>
          </p:nvPicPr>
          <p:blipFill>
            <a:blip r:embed="rId10">
              <a:grayscl/>
              <a:extLst>
                <a:ext uri="{28A0092B-C50C-407E-A947-70E740481C1C}">
                  <a14:useLocalDpi xmlns:a14="http://schemas.microsoft.com/office/drawing/2010/main" val="0"/>
                </a:ext>
              </a:extLst>
            </a:blip>
            <a:stretch>
              <a:fillRect/>
            </a:stretch>
          </p:blipFill>
          <p:spPr>
            <a:xfrm>
              <a:off x="3825152" y="367816"/>
              <a:ext cx="1515917" cy="1627518"/>
            </a:xfrm>
            <a:prstGeom prst="rect">
              <a:avLst/>
            </a:prstGeom>
          </p:spPr>
        </p:pic>
        <p:pic>
          <p:nvPicPr>
            <p:cNvPr id="33" name="32 Imagen"/>
            <p:cNvPicPr>
              <a:picLocks noChangeAspect="1"/>
            </p:cNvPicPr>
            <p:nvPr/>
          </p:nvPicPr>
          <p:blipFill>
            <a:blip r:embed="rId11">
              <a:grayscl/>
              <a:extLst>
                <a:ext uri="{28A0092B-C50C-407E-A947-70E740481C1C}">
                  <a14:useLocalDpi xmlns:a14="http://schemas.microsoft.com/office/drawing/2010/main" val="0"/>
                </a:ext>
              </a:extLst>
            </a:blip>
            <a:stretch>
              <a:fillRect/>
            </a:stretch>
          </p:blipFill>
          <p:spPr>
            <a:xfrm>
              <a:off x="5881245" y="4277263"/>
              <a:ext cx="971992" cy="896802"/>
            </a:xfrm>
            <a:prstGeom prst="rect">
              <a:avLst/>
            </a:prstGeom>
          </p:spPr>
        </p:pic>
        <p:pic>
          <p:nvPicPr>
            <p:cNvPr id="35" name="34 Imagen"/>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81245" y="5067187"/>
              <a:ext cx="971991" cy="1268870"/>
            </a:xfrm>
            <a:prstGeom prst="rect">
              <a:avLst/>
            </a:prstGeom>
          </p:spPr>
        </p:pic>
      </p:grpSp>
      <p:cxnSp>
        <p:nvCxnSpPr>
          <p:cNvPr id="43" name="42 Conector recto"/>
          <p:cNvCxnSpPr/>
          <p:nvPr/>
        </p:nvCxnSpPr>
        <p:spPr>
          <a:xfrm>
            <a:off x="8316416" y="367816"/>
            <a:ext cx="0" cy="5968241"/>
          </a:xfrm>
          <a:prstGeom prst="line">
            <a:avLst/>
          </a:prstGeom>
          <a:ln w="38100">
            <a:solidFill>
              <a:srgbClr val="336600"/>
            </a:solidFill>
          </a:ln>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a:off x="8388424" y="332656"/>
            <a:ext cx="0" cy="5968241"/>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sp>
        <p:nvSpPr>
          <p:cNvPr id="21" name="CuadroTexto 11"/>
          <p:cNvSpPr txBox="1"/>
          <p:nvPr/>
        </p:nvSpPr>
        <p:spPr>
          <a:xfrm>
            <a:off x="127508" y="2276872"/>
            <a:ext cx="5219436" cy="1754326"/>
          </a:xfrm>
          <a:prstGeom prst="rect">
            <a:avLst/>
          </a:prstGeom>
          <a:noFill/>
        </p:spPr>
        <p:txBody>
          <a:bodyPr wrap="square" rtlCol="0">
            <a:spAutoFit/>
          </a:bodyPr>
          <a:lstStyle/>
          <a:p>
            <a:pPr algn="ctr"/>
            <a:r>
              <a:rPr lang="es-ES_tradnl" sz="5400" dirty="0" smtClean="0">
                <a:latin typeface="Arial" pitchFamily="34" charset="0"/>
                <a:cs typeface="Arial" pitchFamily="34" charset="0"/>
              </a:rPr>
              <a:t>Educación </a:t>
            </a:r>
            <a:r>
              <a:rPr lang="es-ES_tradnl" sz="5400" dirty="0">
                <a:latin typeface="Arial" pitchFamily="34" charset="0"/>
                <a:cs typeface="Arial" pitchFamily="34" charset="0"/>
              </a:rPr>
              <a:t>I</a:t>
            </a:r>
            <a:r>
              <a:rPr lang="es-ES_tradnl" sz="5400" dirty="0" smtClean="0">
                <a:latin typeface="Arial" pitchFamily="34" charset="0"/>
                <a:cs typeface="Arial" pitchFamily="34" charset="0"/>
              </a:rPr>
              <a:t>nclusiva</a:t>
            </a:r>
            <a:endParaRPr lang="es-ES_tradnl" sz="5400" dirty="0">
              <a:latin typeface="Arial" pitchFamily="34" charset="0"/>
              <a:cs typeface="Arial" pitchFamily="34" charset="0"/>
            </a:endParaRPr>
          </a:p>
        </p:txBody>
      </p:sp>
      <p:pic>
        <p:nvPicPr>
          <p:cNvPr id="205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92080" y="3501008"/>
            <a:ext cx="2052344" cy="1158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35376" y="2000460"/>
            <a:ext cx="1324856" cy="15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6154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3394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2708275"/>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Rectangle 3"/>
          <p:cNvSpPr>
            <a:spLocks noChangeArrowheads="1"/>
          </p:cNvSpPr>
          <p:nvPr/>
        </p:nvSpPr>
        <p:spPr bwMode="auto">
          <a:xfrm>
            <a:off x="1692275" y="-26988"/>
            <a:ext cx="7308850" cy="1250951"/>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Lst>
        </p:spPr>
        <p:txBody>
          <a:bodyPr>
            <a:spAutoFit/>
          </a:bodyPr>
          <a:lstStyle/>
          <a:p>
            <a:pPr algn="r">
              <a:defRPr/>
            </a:pPr>
            <a:r>
              <a:rPr lang="es-ES" sz="4800" b="1" i="1">
                <a:solidFill>
                  <a:srgbClr val="FF5050"/>
                </a:solidFill>
                <a:effectLst>
                  <a:outerShdw blurRad="38100" dist="38100" dir="2700000" algn="tl">
                    <a:srgbClr val="C0C0C0"/>
                  </a:outerShdw>
                </a:effectLst>
              </a:rPr>
              <a:t>	</a:t>
            </a:r>
            <a:r>
              <a:rPr lang="es-ES" sz="4800" b="1" i="1">
                <a:solidFill>
                  <a:srgbClr val="FF5050"/>
                </a:solidFill>
                <a:effectLst>
                  <a:outerShdw blurRad="38100" dist="38100" dir="2700000" algn="tl">
                    <a:srgbClr val="C0C0C0"/>
                  </a:outerShdw>
                </a:effectLst>
                <a:latin typeface="Times New Roman" pitchFamily="18" charset="0"/>
              </a:rPr>
              <a:t>	a</a:t>
            </a:r>
            <a:r>
              <a:rPr lang="es-ES" sz="2800" b="1" i="1">
                <a:effectLst>
                  <a:outerShdw blurRad="38100" dist="38100" dir="2700000" algn="tl">
                    <a:srgbClr val="C0C0C0"/>
                  </a:outerShdw>
                </a:effectLst>
                <a:latin typeface="Times New Roman" pitchFamily="18" charset="0"/>
              </a:rPr>
              <a:t> contracorriente </a:t>
            </a:r>
            <a:r>
              <a:rPr lang="es-ES" sz="2800" b="1" i="1">
                <a:solidFill>
                  <a:srgbClr val="993300"/>
                </a:solidFill>
                <a:effectLst>
                  <a:outerShdw blurRad="38100" dist="38100" dir="2700000" algn="tl">
                    <a:srgbClr val="C0C0C0"/>
                  </a:outerShdw>
                </a:effectLst>
                <a:latin typeface="Times New Roman" pitchFamily="18" charset="0"/>
              </a:rPr>
              <a:t>en</a:t>
            </a:r>
            <a:r>
              <a:rPr lang="es-ES" sz="2800" b="1" i="1">
                <a:effectLst>
                  <a:outerShdw blurRad="38100" dist="38100" dir="2700000" algn="tl">
                    <a:srgbClr val="C0C0C0"/>
                  </a:outerShdw>
                </a:effectLst>
                <a:latin typeface="Times New Roman" pitchFamily="18" charset="0"/>
              </a:rPr>
              <a:t> una sociedad </a:t>
            </a:r>
            <a:r>
              <a:rPr lang="es-ES" sz="2800" b="1" i="1">
                <a:solidFill>
                  <a:srgbClr val="993300"/>
                </a:solidFill>
                <a:effectLst>
                  <a:outerShdw blurRad="38100" dist="38100" dir="2700000" algn="tl">
                    <a:srgbClr val="C0C0C0"/>
                  </a:outerShdw>
                </a:effectLst>
                <a:latin typeface="Times New Roman" pitchFamily="18" charset="0"/>
              </a:rPr>
              <a:t>de...</a:t>
            </a:r>
          </a:p>
        </p:txBody>
      </p:sp>
      <p:sp>
        <p:nvSpPr>
          <p:cNvPr id="88068" name="Rectangle 4"/>
          <p:cNvSpPr>
            <a:spLocks noChangeArrowheads="1"/>
          </p:cNvSpPr>
          <p:nvPr/>
        </p:nvSpPr>
        <p:spPr bwMode="auto">
          <a:xfrm>
            <a:off x="2627313" y="1241425"/>
            <a:ext cx="5761037" cy="73183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Lst>
        </p:spPr>
        <p:txBody>
          <a:bodyPr>
            <a:spAutoFit/>
          </a:bodyPr>
          <a:lstStyle/>
          <a:p>
            <a:pPr>
              <a:defRPr/>
            </a:pPr>
            <a:endParaRPr lang="es-ES" b="1">
              <a:effectLst>
                <a:outerShdw blurRad="38100" dist="38100" dir="2700000" algn="tl">
                  <a:srgbClr val="C0C0C0"/>
                </a:outerShdw>
              </a:effectLst>
            </a:endParaRPr>
          </a:p>
          <a:p>
            <a:pPr>
              <a:defRPr/>
            </a:pPr>
            <a:r>
              <a:rPr lang="es-ES" sz="2400" b="1">
                <a:solidFill>
                  <a:srgbClr val="993300"/>
                </a:solidFill>
                <a:effectLst>
                  <a:outerShdw blurRad="38100" dist="38100" dir="2700000" algn="tl">
                    <a:srgbClr val="C0C0C0"/>
                  </a:outerShdw>
                </a:effectLst>
              </a:rPr>
              <a:t>C</a:t>
            </a:r>
            <a:r>
              <a:rPr lang="es-ES" sz="2400" b="1">
                <a:effectLst>
                  <a:outerShdw blurRad="38100" dist="38100" dir="2700000" algn="tl">
                    <a:srgbClr val="C0C0C0"/>
                  </a:outerShdw>
                </a:effectLst>
              </a:rPr>
              <a:t>onsumo    inmoderado y superfluo</a:t>
            </a:r>
            <a:r>
              <a:rPr lang="es-ES" b="1">
                <a:effectLst>
                  <a:outerShdw blurRad="38100" dist="38100" dir="2700000" algn="tl">
                    <a:srgbClr val="C0C0C0"/>
                  </a:outerShdw>
                </a:effectLst>
              </a:rPr>
              <a:t>  </a:t>
            </a:r>
          </a:p>
        </p:txBody>
      </p:sp>
      <p:pic>
        <p:nvPicPr>
          <p:cNvPr id="88069" name="Picture 5" descr="%257B5D8AC787-AD52-4AE2-A60F-BDD09709C254%257D">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0"/>
            <a:ext cx="1544638" cy="226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53882" dir="13500000" algn="ctr" rotWithShape="0">
                    <a:srgbClr val="808080">
                      <a:alpha val="50000"/>
                    </a:srgbClr>
                  </a:outerShdw>
                </a:effectLst>
              </a14:hiddenEffects>
            </a:ext>
          </a:extLst>
        </p:spPr>
      </p:pic>
      <p:sp>
        <p:nvSpPr>
          <p:cNvPr id="88070" name="Text Box 6"/>
          <p:cNvSpPr txBox="1">
            <a:spLocks noChangeArrowheads="1"/>
          </p:cNvSpPr>
          <p:nvPr/>
        </p:nvSpPr>
        <p:spPr bwMode="auto">
          <a:xfrm>
            <a:off x="1331913" y="1457325"/>
            <a:ext cx="2592387" cy="51911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Lst>
        </p:spPr>
        <p:txBody>
          <a:bodyPr>
            <a:spAutoFit/>
          </a:bodyPr>
          <a:lstStyle/>
          <a:p>
            <a:pPr>
              <a:spcBef>
                <a:spcPct val="50000"/>
              </a:spcBef>
              <a:defRPr/>
            </a:pPr>
            <a:r>
              <a:rPr lang="es-MX" sz="2800" b="1">
                <a:effectLst>
                  <a:outerShdw blurRad="38100" dist="38100" dir="2700000" algn="tl">
                    <a:srgbClr val="C0C0C0"/>
                  </a:outerShdw>
                </a:effectLst>
              </a:rPr>
              <a:t>………</a:t>
            </a:r>
            <a:endParaRPr lang="es-ES" sz="2800" b="1">
              <a:effectLst>
                <a:outerShdw blurRad="38100" dist="38100" dir="2700000" algn="tl">
                  <a:srgbClr val="C0C0C0"/>
                </a:outerShdw>
              </a:effectLst>
            </a:endParaRPr>
          </a:p>
        </p:txBody>
      </p:sp>
      <p:sp>
        <p:nvSpPr>
          <p:cNvPr id="88071" name="Rectangle 7"/>
          <p:cNvSpPr>
            <a:spLocks noChangeArrowheads="1"/>
          </p:cNvSpPr>
          <p:nvPr/>
        </p:nvSpPr>
        <p:spPr bwMode="auto">
          <a:xfrm rot="-1111904">
            <a:off x="539750" y="4797425"/>
            <a:ext cx="2806700" cy="11874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Lst>
        </p:spPr>
        <p:txBody>
          <a:bodyPr wrap="none" lIns="92075" tIns="46038" rIns="92075" bIns="46038">
            <a:spAutoFit/>
          </a:bodyPr>
          <a:lstStyle/>
          <a:p>
            <a:pPr defTabSz="762000" eaLnBrk="0" hangingPunct="0">
              <a:defRPr/>
            </a:pPr>
            <a:endParaRPr lang="es-ES" sz="2400" b="1">
              <a:effectLst>
                <a:outerShdw blurRad="38100" dist="38100" dir="2700000" algn="tl">
                  <a:srgbClr val="C0C0C0"/>
                </a:outerShdw>
              </a:effectLst>
            </a:endParaRPr>
          </a:p>
          <a:p>
            <a:pPr defTabSz="762000" eaLnBrk="0" hangingPunct="0">
              <a:defRPr/>
            </a:pPr>
            <a:r>
              <a:rPr lang="es-ES" sz="2400" b="1">
                <a:solidFill>
                  <a:srgbClr val="993300"/>
                </a:solidFill>
                <a:effectLst>
                  <a:outerShdw blurRad="38100" dist="38100" dir="2700000" algn="tl">
                    <a:srgbClr val="C0C0C0"/>
                  </a:outerShdw>
                </a:effectLst>
              </a:rPr>
              <a:t>I</a:t>
            </a:r>
            <a:r>
              <a:rPr lang="es-ES" sz="2400" b="1">
                <a:effectLst>
                  <a:outerShdw blurRad="38100" dist="38100" dir="2700000" algn="tl">
                    <a:srgbClr val="C0C0C0"/>
                  </a:outerShdw>
                </a:effectLst>
              </a:rPr>
              <a:t>rresponsabilidad </a:t>
            </a:r>
          </a:p>
          <a:p>
            <a:pPr defTabSz="762000" eaLnBrk="0" hangingPunct="0">
              <a:defRPr/>
            </a:pPr>
            <a:endParaRPr lang="es-ES" sz="2400" b="1">
              <a:effectLst>
                <a:outerShdw blurRad="38100" dist="38100" dir="2700000" algn="tl">
                  <a:srgbClr val="C0C0C0"/>
                </a:outerShdw>
              </a:effectLst>
            </a:endParaRPr>
          </a:p>
        </p:txBody>
      </p:sp>
      <p:sp>
        <p:nvSpPr>
          <p:cNvPr id="88072" name="Rectangle 8"/>
          <p:cNvSpPr>
            <a:spLocks noChangeArrowheads="1"/>
          </p:cNvSpPr>
          <p:nvPr/>
        </p:nvSpPr>
        <p:spPr bwMode="auto">
          <a:xfrm>
            <a:off x="1403350" y="3284538"/>
            <a:ext cx="1352550" cy="11874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Lst>
        </p:spPr>
        <p:txBody>
          <a:bodyPr wrap="none" lIns="92075" tIns="46038" rIns="92075" bIns="46038">
            <a:spAutoFit/>
          </a:bodyPr>
          <a:lstStyle/>
          <a:p>
            <a:pPr defTabSz="762000" eaLnBrk="0" hangingPunct="0">
              <a:defRPr/>
            </a:pPr>
            <a:endParaRPr lang="es-ES" sz="2400" b="1">
              <a:effectLst>
                <a:outerShdw blurRad="38100" dist="38100" dir="2700000" algn="tl">
                  <a:srgbClr val="C0C0C0"/>
                </a:outerShdw>
              </a:effectLst>
            </a:endParaRPr>
          </a:p>
          <a:p>
            <a:pPr defTabSz="762000" eaLnBrk="0" hangingPunct="0">
              <a:defRPr/>
            </a:pPr>
            <a:r>
              <a:rPr lang="es-ES" sz="2400" b="1">
                <a:solidFill>
                  <a:srgbClr val="993300"/>
                </a:solidFill>
                <a:effectLst>
                  <a:outerShdw blurRad="38100" dist="38100" dir="2700000" algn="tl">
                    <a:srgbClr val="C0C0C0"/>
                  </a:outerShdw>
                </a:effectLst>
              </a:rPr>
              <a:t>E</a:t>
            </a:r>
            <a:r>
              <a:rPr lang="es-ES" sz="2400" b="1">
                <a:effectLst>
                  <a:outerShdw blurRad="38100" dist="38100" dir="2700000" algn="tl">
                    <a:srgbClr val="C0C0C0"/>
                  </a:outerShdw>
                </a:effectLst>
              </a:rPr>
              <a:t>vasión</a:t>
            </a:r>
          </a:p>
          <a:p>
            <a:pPr defTabSz="762000" eaLnBrk="0" hangingPunct="0">
              <a:defRPr/>
            </a:pPr>
            <a:endParaRPr lang="es-ES" sz="2400" b="1">
              <a:effectLst>
                <a:outerShdw blurRad="38100" dist="38100" dir="2700000" algn="tl">
                  <a:srgbClr val="C0C0C0"/>
                </a:outerShdw>
              </a:effectLst>
            </a:endParaRPr>
          </a:p>
        </p:txBody>
      </p:sp>
      <p:sp>
        <p:nvSpPr>
          <p:cNvPr id="88073" name="Rectangle 9"/>
          <p:cNvSpPr>
            <a:spLocks noChangeArrowheads="1"/>
          </p:cNvSpPr>
          <p:nvPr/>
        </p:nvSpPr>
        <p:spPr bwMode="auto">
          <a:xfrm rot="-2517913">
            <a:off x="2800350" y="5273675"/>
            <a:ext cx="2205038" cy="11874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Lst>
        </p:spPr>
        <p:txBody>
          <a:bodyPr wrap="none" lIns="92075" tIns="46038" rIns="92075" bIns="46038">
            <a:spAutoFit/>
          </a:bodyPr>
          <a:lstStyle/>
          <a:p>
            <a:pPr defTabSz="762000" eaLnBrk="0" hangingPunct="0">
              <a:defRPr/>
            </a:pPr>
            <a:r>
              <a:rPr lang="es-ES" sz="2400" b="1">
                <a:effectLst>
                  <a:outerShdw blurRad="38100" dist="38100" dir="2700000" algn="tl">
                    <a:srgbClr val="C0C0C0"/>
                  </a:outerShdw>
                </a:effectLst>
              </a:rPr>
              <a:t> </a:t>
            </a:r>
          </a:p>
          <a:p>
            <a:pPr defTabSz="762000" eaLnBrk="0" hangingPunct="0">
              <a:defRPr/>
            </a:pPr>
            <a:r>
              <a:rPr lang="es-ES" sz="2400" b="1">
                <a:solidFill>
                  <a:srgbClr val="993300"/>
                </a:solidFill>
                <a:effectLst>
                  <a:outerShdw blurRad="38100" dist="38100" dir="2700000" algn="tl">
                    <a:srgbClr val="C0C0C0"/>
                  </a:outerShdw>
                </a:effectLst>
                <a:latin typeface="Verdana" pitchFamily="34" charset="0"/>
              </a:rPr>
              <a:t>H</a:t>
            </a:r>
            <a:r>
              <a:rPr lang="es-ES" sz="2400" b="1">
                <a:effectLst>
                  <a:outerShdw blurRad="38100" dist="38100" dir="2700000" algn="tl">
                    <a:srgbClr val="C0C0C0"/>
                  </a:outerShdw>
                </a:effectLst>
                <a:latin typeface="Verdana" pitchFamily="34" charset="0"/>
              </a:rPr>
              <a:t>edonismo </a:t>
            </a:r>
          </a:p>
          <a:p>
            <a:pPr defTabSz="762000" eaLnBrk="0" hangingPunct="0">
              <a:defRPr/>
            </a:pPr>
            <a:endParaRPr lang="es-ES" sz="2400" b="1">
              <a:effectLst>
                <a:outerShdw blurRad="38100" dist="38100" dir="2700000" algn="tl">
                  <a:srgbClr val="C0C0C0"/>
                </a:outerShdw>
              </a:effectLst>
            </a:endParaRPr>
          </a:p>
        </p:txBody>
      </p:sp>
      <p:sp>
        <p:nvSpPr>
          <p:cNvPr id="88074" name="Rectangle 10"/>
          <p:cNvSpPr>
            <a:spLocks noChangeArrowheads="1"/>
          </p:cNvSpPr>
          <p:nvPr/>
        </p:nvSpPr>
        <p:spPr bwMode="auto">
          <a:xfrm rot="3179848">
            <a:off x="4948238" y="5259387"/>
            <a:ext cx="2374900" cy="82232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Lst>
        </p:spPr>
        <p:txBody>
          <a:bodyPr lIns="92075" tIns="46038" rIns="92075" bIns="46038">
            <a:spAutoFit/>
          </a:bodyPr>
          <a:lstStyle/>
          <a:p>
            <a:pPr defTabSz="762000" eaLnBrk="0" hangingPunct="0">
              <a:defRPr/>
            </a:pPr>
            <a:r>
              <a:rPr lang="es-ES" sz="2400" b="1">
                <a:effectLst>
                  <a:outerShdw blurRad="38100" dist="38100" dir="2700000" algn="tl">
                    <a:srgbClr val="C0C0C0"/>
                  </a:outerShdw>
                </a:effectLst>
              </a:rPr>
              <a:t>    </a:t>
            </a:r>
          </a:p>
          <a:p>
            <a:pPr defTabSz="762000" eaLnBrk="0" hangingPunct="0">
              <a:defRPr/>
            </a:pPr>
            <a:r>
              <a:rPr lang="es-ES" sz="2400" b="1">
                <a:effectLst>
                  <a:outerShdw blurRad="38100" dist="38100" dir="2700000" algn="tl">
                    <a:srgbClr val="C0C0C0"/>
                  </a:outerShdw>
                </a:effectLst>
              </a:rPr>
              <a:t>      </a:t>
            </a:r>
            <a:r>
              <a:rPr lang="es-ES" sz="2400" b="1">
                <a:solidFill>
                  <a:srgbClr val="993300"/>
                </a:solidFill>
                <a:effectLst>
                  <a:outerShdw blurRad="38100" dist="38100" dir="2700000" algn="tl">
                    <a:srgbClr val="C0C0C0"/>
                  </a:outerShdw>
                </a:effectLst>
              </a:rPr>
              <a:t>P</a:t>
            </a:r>
            <a:r>
              <a:rPr lang="es-ES" sz="2400" b="1">
                <a:effectLst>
                  <a:outerShdw blurRad="38100" dist="38100" dir="2700000" algn="tl">
                    <a:srgbClr val="C0C0C0"/>
                  </a:outerShdw>
                </a:effectLst>
              </a:rPr>
              <a:t>artidismo </a:t>
            </a:r>
          </a:p>
        </p:txBody>
      </p:sp>
      <p:sp>
        <p:nvSpPr>
          <p:cNvPr id="88075" name="Rectangle 11"/>
          <p:cNvSpPr>
            <a:spLocks noChangeArrowheads="1"/>
          </p:cNvSpPr>
          <p:nvPr/>
        </p:nvSpPr>
        <p:spPr bwMode="auto">
          <a:xfrm rot="-673731">
            <a:off x="6804025" y="4005263"/>
            <a:ext cx="1808163" cy="457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Lst>
        </p:spPr>
        <p:txBody>
          <a:bodyPr lIns="92075" tIns="46038" rIns="92075" bIns="46038">
            <a:spAutoFit/>
          </a:bodyPr>
          <a:lstStyle/>
          <a:p>
            <a:pPr defTabSz="762000" eaLnBrk="0" hangingPunct="0">
              <a:defRPr/>
            </a:pPr>
            <a:r>
              <a:rPr lang="es-ES" sz="2400" b="1">
                <a:solidFill>
                  <a:srgbClr val="993300"/>
                </a:solidFill>
                <a:effectLst>
                  <a:outerShdw blurRad="38100" dist="38100" dir="2700000" algn="tl">
                    <a:srgbClr val="C0C0C0"/>
                  </a:outerShdw>
                </a:effectLst>
              </a:rPr>
              <a:t>S</a:t>
            </a:r>
            <a:r>
              <a:rPr lang="es-ES" sz="2400" b="1">
                <a:effectLst>
                  <a:outerShdw blurRad="38100" dist="38100" dir="2700000" algn="tl">
                    <a:srgbClr val="C0C0C0"/>
                  </a:outerShdw>
                </a:effectLst>
              </a:rPr>
              <a:t>imulación</a:t>
            </a:r>
          </a:p>
        </p:txBody>
      </p:sp>
      <p:sp>
        <p:nvSpPr>
          <p:cNvPr id="88076" name="Rectangle 12"/>
          <p:cNvSpPr>
            <a:spLocks noChangeArrowheads="1"/>
          </p:cNvSpPr>
          <p:nvPr/>
        </p:nvSpPr>
        <p:spPr bwMode="auto">
          <a:xfrm rot="-216763">
            <a:off x="827088" y="3933825"/>
            <a:ext cx="2922587" cy="11874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Lst>
        </p:spPr>
        <p:txBody>
          <a:bodyPr wrap="none" lIns="92075" tIns="46038" rIns="92075" bIns="46038">
            <a:spAutoFit/>
          </a:bodyPr>
          <a:lstStyle/>
          <a:p>
            <a:pPr defTabSz="762000" eaLnBrk="0" hangingPunct="0">
              <a:defRPr/>
            </a:pPr>
            <a:endParaRPr lang="es-ES" sz="2400" b="1">
              <a:effectLst>
                <a:outerShdw blurRad="38100" dist="38100" dir="2700000" algn="tl">
                  <a:srgbClr val="C0C0C0"/>
                </a:outerShdw>
              </a:effectLst>
            </a:endParaRPr>
          </a:p>
          <a:p>
            <a:pPr defTabSz="762000" eaLnBrk="0" hangingPunct="0">
              <a:defRPr/>
            </a:pPr>
            <a:r>
              <a:rPr lang="es-ES" sz="2400" b="1">
                <a:solidFill>
                  <a:srgbClr val="993300"/>
                </a:solidFill>
                <a:effectLst>
                  <a:outerShdw blurRad="38100" dist="38100" dir="2700000" algn="tl">
                    <a:srgbClr val="C0C0C0"/>
                  </a:outerShdw>
                </a:effectLst>
                <a:latin typeface="Courier New" pitchFamily="49" charset="0"/>
              </a:rPr>
              <a:t>F</a:t>
            </a:r>
            <a:r>
              <a:rPr lang="es-ES" sz="2400" b="1">
                <a:effectLst>
                  <a:outerShdw blurRad="38100" dist="38100" dir="2700000" algn="tl">
                    <a:srgbClr val="C0C0C0"/>
                  </a:outerShdw>
                </a:effectLst>
                <a:latin typeface="Courier New" pitchFamily="49" charset="0"/>
              </a:rPr>
              <a:t>undamentalismo</a:t>
            </a:r>
          </a:p>
          <a:p>
            <a:pPr defTabSz="762000" eaLnBrk="0" hangingPunct="0">
              <a:defRPr/>
            </a:pPr>
            <a:r>
              <a:rPr lang="es-ES" sz="2400" b="1">
                <a:effectLst>
                  <a:outerShdw blurRad="38100" dist="38100" dir="2700000" algn="tl">
                    <a:srgbClr val="C0C0C0"/>
                  </a:outerShdw>
                </a:effectLst>
              </a:rPr>
              <a:t> </a:t>
            </a:r>
          </a:p>
        </p:txBody>
      </p:sp>
      <p:sp>
        <p:nvSpPr>
          <p:cNvPr id="88077" name="Rectangle 13"/>
          <p:cNvSpPr>
            <a:spLocks noChangeArrowheads="1"/>
          </p:cNvSpPr>
          <p:nvPr/>
        </p:nvSpPr>
        <p:spPr bwMode="auto">
          <a:xfrm rot="-687095">
            <a:off x="2051050" y="2349500"/>
            <a:ext cx="4572000" cy="10064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Lst>
        </p:spPr>
        <p:txBody>
          <a:bodyPr>
            <a:spAutoFit/>
          </a:bodyPr>
          <a:lstStyle/>
          <a:p>
            <a:pPr algn="ctr">
              <a:defRPr/>
            </a:pPr>
            <a:r>
              <a:rPr lang="es-ES" sz="3200" b="1">
                <a:solidFill>
                  <a:srgbClr val="C04E00"/>
                </a:solidFill>
                <a:effectLst>
                  <a:outerShdw blurRad="38100" dist="38100" dir="2700000" algn="tl">
                    <a:srgbClr val="C0C0C0"/>
                  </a:outerShdw>
                </a:effectLst>
                <a:latin typeface="Bookman Old Style" pitchFamily="18" charset="0"/>
              </a:rPr>
              <a:t>Homogenización </a:t>
            </a:r>
          </a:p>
          <a:p>
            <a:pPr algn="ctr">
              <a:defRPr/>
            </a:pPr>
            <a:r>
              <a:rPr lang="es-ES" sz="2800" b="1">
                <a:solidFill>
                  <a:srgbClr val="993300"/>
                </a:solidFill>
                <a:effectLst>
                  <a:outerShdw blurRad="38100" dist="38100" dir="2700000" algn="tl">
                    <a:srgbClr val="C0C0C0"/>
                  </a:outerShdw>
                </a:effectLst>
              </a:rPr>
              <a:t>del </a:t>
            </a:r>
            <a:r>
              <a:rPr lang="es-ES" sz="2800" b="1">
                <a:effectLst>
                  <a:outerShdw blurRad="38100" dist="38100" dir="2700000" algn="tl">
                    <a:srgbClr val="C0C0C0"/>
                  </a:outerShdw>
                </a:effectLst>
              </a:rPr>
              <a:t>mundo</a:t>
            </a:r>
          </a:p>
        </p:txBody>
      </p:sp>
      <p:sp>
        <p:nvSpPr>
          <p:cNvPr id="88078" name="Rectangle 14"/>
          <p:cNvSpPr>
            <a:spLocks noChangeArrowheads="1"/>
          </p:cNvSpPr>
          <p:nvPr/>
        </p:nvSpPr>
        <p:spPr bwMode="auto">
          <a:xfrm rot="-1046120">
            <a:off x="6443663" y="2852738"/>
            <a:ext cx="2071687" cy="457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Lst>
        </p:spPr>
        <p:txBody>
          <a:bodyPr lIns="92075" tIns="46038" rIns="92075" bIns="46038">
            <a:spAutoFit/>
          </a:bodyPr>
          <a:lstStyle/>
          <a:p>
            <a:pPr defTabSz="762000" eaLnBrk="0" hangingPunct="0">
              <a:defRPr/>
            </a:pPr>
            <a:r>
              <a:rPr lang="es-ES" sz="2400" b="1">
                <a:effectLst>
                  <a:outerShdw blurRad="38100" dist="38100" dir="2700000" algn="tl">
                    <a:srgbClr val="C0C0C0"/>
                  </a:outerShdw>
                </a:effectLst>
                <a:latin typeface="Comic Sans MS" pitchFamily="66" charset="0"/>
              </a:rPr>
              <a:t> </a:t>
            </a:r>
            <a:r>
              <a:rPr lang="es-ES" sz="2400" b="1">
                <a:solidFill>
                  <a:srgbClr val="993300"/>
                </a:solidFill>
                <a:effectLst>
                  <a:outerShdw blurRad="38100" dist="38100" dir="2700000" algn="tl">
                    <a:srgbClr val="C0C0C0"/>
                  </a:outerShdw>
                </a:effectLst>
                <a:latin typeface="Comic Sans MS" pitchFamily="66" charset="0"/>
              </a:rPr>
              <a:t>L</a:t>
            </a:r>
            <a:r>
              <a:rPr lang="es-ES" sz="2400" b="1">
                <a:effectLst>
                  <a:outerShdw blurRad="38100" dist="38100" dir="2700000" algn="tl">
                    <a:srgbClr val="C0C0C0"/>
                  </a:outerShdw>
                </a:effectLst>
                <a:latin typeface="Comic Sans MS" pitchFamily="66" charset="0"/>
              </a:rPr>
              <a:t>ocalismo</a:t>
            </a:r>
            <a:r>
              <a:rPr lang="es-ES" sz="2400" b="1">
                <a:effectLst>
                  <a:outerShdw blurRad="38100" dist="38100" dir="2700000" algn="tl">
                    <a:srgbClr val="C0C0C0"/>
                  </a:outerShdw>
                </a:effectLst>
              </a:rPr>
              <a:t> </a:t>
            </a:r>
          </a:p>
        </p:txBody>
      </p:sp>
      <p:sp>
        <p:nvSpPr>
          <p:cNvPr id="88079" name="Rectangle 15"/>
          <p:cNvSpPr>
            <a:spLocks noChangeArrowheads="1"/>
          </p:cNvSpPr>
          <p:nvPr/>
        </p:nvSpPr>
        <p:spPr bwMode="auto">
          <a:xfrm rot="795744">
            <a:off x="6300788" y="4724400"/>
            <a:ext cx="2249487" cy="11874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Lst>
        </p:spPr>
        <p:txBody>
          <a:bodyPr wrap="none" lIns="92075" tIns="46038" rIns="92075" bIns="46038">
            <a:spAutoFit/>
          </a:bodyPr>
          <a:lstStyle/>
          <a:p>
            <a:pPr defTabSz="762000" eaLnBrk="0" hangingPunct="0">
              <a:defRPr/>
            </a:pPr>
            <a:r>
              <a:rPr lang="es-ES" sz="2400" b="1">
                <a:effectLst>
                  <a:outerShdw blurRad="38100" dist="38100" dir="2700000" algn="tl">
                    <a:srgbClr val="C0C0C0"/>
                  </a:outerShdw>
                </a:effectLst>
              </a:rPr>
              <a:t> </a:t>
            </a:r>
          </a:p>
          <a:p>
            <a:pPr defTabSz="762000" eaLnBrk="0" hangingPunct="0">
              <a:defRPr/>
            </a:pPr>
            <a:r>
              <a:rPr lang="es-ES" sz="2400" b="1">
                <a:solidFill>
                  <a:srgbClr val="993300"/>
                </a:solidFill>
                <a:effectLst>
                  <a:outerShdw blurRad="38100" dist="38100" dir="2700000" algn="tl">
                    <a:srgbClr val="C0C0C0"/>
                  </a:outerShdw>
                </a:effectLst>
                <a:latin typeface="Bookman Old Style" pitchFamily="18" charset="0"/>
              </a:rPr>
              <a:t>A</a:t>
            </a:r>
            <a:r>
              <a:rPr lang="es-ES" sz="2400" b="1">
                <a:effectLst>
                  <a:outerShdw blurRad="38100" dist="38100" dir="2700000" algn="tl">
                    <a:srgbClr val="C0C0C0"/>
                  </a:outerShdw>
                </a:effectLst>
                <a:latin typeface="Bookman Old Style" pitchFamily="18" charset="0"/>
              </a:rPr>
              <a:t>cumulación</a:t>
            </a:r>
          </a:p>
          <a:p>
            <a:pPr defTabSz="762000" eaLnBrk="0" hangingPunct="0">
              <a:defRPr/>
            </a:pPr>
            <a:endParaRPr lang="es-ES" sz="2400" b="1">
              <a:effectLst>
                <a:outerShdw blurRad="38100" dist="38100" dir="2700000" algn="tl">
                  <a:srgbClr val="C0C0C0"/>
                </a:outerShdw>
              </a:effectLst>
              <a:latin typeface="Bookman Old Style" pitchFamily="18" charset="0"/>
            </a:endParaRPr>
          </a:p>
        </p:txBody>
      </p:sp>
      <p:pic>
        <p:nvPicPr>
          <p:cNvPr id="88080" name="Picture 16" descr="imagen2">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08963" y="5700713"/>
            <a:ext cx="935037" cy="115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53882" dir="13500000" algn="ctr" rotWithShape="0">
                    <a:srgbClr val="808080">
                      <a:alpha val="50000"/>
                    </a:srgbClr>
                  </a:outerShdw>
                </a:effectLst>
              </a14:hiddenEffects>
            </a:ext>
          </a:extLst>
        </p:spPr>
      </p:pic>
    </p:spTree>
    <p:extLst>
      <p:ext uri="{BB962C8B-B14F-4D97-AF65-F5344CB8AC3E}">
        <p14:creationId xmlns:p14="http://schemas.microsoft.com/office/powerpoint/2010/main" val="3119378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withEffect">
                                  <p:stCondLst>
                                    <p:cond delay="0"/>
                                  </p:stCondLst>
                                  <p:childTnLst>
                                    <p:set>
                                      <p:cBhvr>
                                        <p:cTn id="6" dur="1" fill="hold">
                                          <p:stCondLst>
                                            <p:cond delay="0"/>
                                          </p:stCondLst>
                                        </p:cTn>
                                        <p:tgtEl>
                                          <p:spTgt spid="88066"/>
                                        </p:tgtEl>
                                        <p:attrNameLst>
                                          <p:attrName>style.visibility</p:attrName>
                                        </p:attrNameLst>
                                      </p:cBhvr>
                                      <p:to>
                                        <p:strVal val="visible"/>
                                      </p:to>
                                    </p:set>
                                    <p:anim calcmode="lin" valueType="num">
                                      <p:cBhvr>
                                        <p:cTn id="7" dur="1000" decel="50000" fill="hold">
                                          <p:stCondLst>
                                            <p:cond delay="0"/>
                                          </p:stCondLst>
                                        </p:cTn>
                                        <p:tgtEl>
                                          <p:spTgt spid="88066"/>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8066"/>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8066"/>
                                        </p:tgtEl>
                                        <p:attrNameLst>
                                          <p:attrName>ppt_w</p:attrName>
                                        </p:attrNameLst>
                                      </p:cBhvr>
                                      <p:tavLst>
                                        <p:tav tm="0">
                                          <p:val>
                                            <p:strVal val="#ppt_w*.05"/>
                                          </p:val>
                                        </p:tav>
                                        <p:tav tm="100000">
                                          <p:val>
                                            <p:strVal val="#ppt_w"/>
                                          </p:val>
                                        </p:tav>
                                      </p:tavLst>
                                    </p:anim>
                                    <p:anim calcmode="lin" valueType="num">
                                      <p:cBhvr>
                                        <p:cTn id="10" dur="2000" fill="hold"/>
                                        <p:tgtEl>
                                          <p:spTgt spid="88066"/>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8066"/>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8066"/>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8066"/>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806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88067"/>
                                        </p:tgtEl>
                                        <p:attrNameLst>
                                          <p:attrName>style.visibility</p:attrName>
                                        </p:attrNameLst>
                                      </p:cBhvr>
                                      <p:to>
                                        <p:strVal val="visible"/>
                                      </p:to>
                                    </p:set>
                                    <p:anim calcmode="lin" valueType="num">
                                      <p:cBhvr>
                                        <p:cTn id="19" dur="1000" decel="50000" fill="hold">
                                          <p:stCondLst>
                                            <p:cond delay="0"/>
                                          </p:stCondLst>
                                        </p:cTn>
                                        <p:tgtEl>
                                          <p:spTgt spid="88067"/>
                                        </p:tgtEl>
                                        <p:attrNameLst>
                                          <p:attrName>style.rotation</p:attrName>
                                        </p:attrNameLst>
                                      </p:cBhvr>
                                      <p:tavLst>
                                        <p:tav tm="0">
                                          <p:val>
                                            <p:fltVal val="-90"/>
                                          </p:val>
                                        </p:tav>
                                        <p:tav tm="100000">
                                          <p:val>
                                            <p:fltVal val="0"/>
                                          </p:val>
                                        </p:tav>
                                      </p:tavLst>
                                    </p:anim>
                                    <p:anim calcmode="lin" valueType="num">
                                      <p:cBhvr>
                                        <p:cTn id="20" dur="1000" decel="50000" fill="hold">
                                          <p:stCondLst>
                                            <p:cond delay="0"/>
                                          </p:stCondLst>
                                        </p:cTn>
                                        <p:tgtEl>
                                          <p:spTgt spid="88067"/>
                                        </p:tgtEl>
                                        <p:attrNameLst>
                                          <p:attrName>ppt_w</p:attrName>
                                        </p:attrNameLst>
                                      </p:cBhvr>
                                      <p:tavLst>
                                        <p:tav tm="0">
                                          <p:val>
                                            <p:strVal val="#ppt_w"/>
                                          </p:val>
                                        </p:tav>
                                        <p:tav tm="100000">
                                          <p:val>
                                            <p:strVal val="#ppt_w*.05"/>
                                          </p:val>
                                        </p:tav>
                                      </p:tavLst>
                                    </p:anim>
                                    <p:anim calcmode="lin" valueType="num">
                                      <p:cBhvr>
                                        <p:cTn id="21" dur="1000" accel="50000" fill="hold">
                                          <p:stCondLst>
                                            <p:cond delay="1000"/>
                                          </p:stCondLst>
                                        </p:cTn>
                                        <p:tgtEl>
                                          <p:spTgt spid="88067"/>
                                        </p:tgtEl>
                                        <p:attrNameLst>
                                          <p:attrName>ppt_w</p:attrName>
                                        </p:attrNameLst>
                                      </p:cBhvr>
                                      <p:tavLst>
                                        <p:tav tm="0">
                                          <p:val>
                                            <p:strVal val="#ppt_w*.05"/>
                                          </p:val>
                                        </p:tav>
                                        <p:tav tm="100000">
                                          <p:val>
                                            <p:strVal val="#ppt_w"/>
                                          </p:val>
                                        </p:tav>
                                      </p:tavLst>
                                    </p:anim>
                                    <p:anim calcmode="lin" valueType="num">
                                      <p:cBhvr>
                                        <p:cTn id="22" dur="2000" fill="hold"/>
                                        <p:tgtEl>
                                          <p:spTgt spid="88067"/>
                                        </p:tgtEl>
                                        <p:attrNameLst>
                                          <p:attrName>ppt_h</p:attrName>
                                        </p:attrNameLst>
                                      </p:cBhvr>
                                      <p:tavLst>
                                        <p:tav tm="0">
                                          <p:val>
                                            <p:strVal val="#ppt_h"/>
                                          </p:val>
                                        </p:tav>
                                        <p:tav tm="100000">
                                          <p:val>
                                            <p:strVal val="#ppt_h"/>
                                          </p:val>
                                        </p:tav>
                                      </p:tavLst>
                                    </p:anim>
                                    <p:anim calcmode="lin" valueType="num">
                                      <p:cBhvr>
                                        <p:cTn id="23" dur="1000" decel="50000" fill="hold">
                                          <p:stCondLst>
                                            <p:cond delay="0"/>
                                          </p:stCondLst>
                                        </p:cTn>
                                        <p:tgtEl>
                                          <p:spTgt spid="88067"/>
                                        </p:tgtEl>
                                        <p:attrNameLst>
                                          <p:attrName>ppt_x</p:attrName>
                                        </p:attrNameLst>
                                      </p:cBhvr>
                                      <p:tavLst>
                                        <p:tav tm="0">
                                          <p:val>
                                            <p:strVal val="#ppt_x+.4"/>
                                          </p:val>
                                        </p:tav>
                                        <p:tav tm="100000">
                                          <p:val>
                                            <p:strVal val="#ppt_x"/>
                                          </p:val>
                                        </p:tav>
                                      </p:tavLst>
                                    </p:anim>
                                    <p:anim calcmode="lin" valueType="num">
                                      <p:cBhvr>
                                        <p:cTn id="24" dur="1000" decel="50000" fill="hold">
                                          <p:stCondLst>
                                            <p:cond delay="0"/>
                                          </p:stCondLst>
                                        </p:cTn>
                                        <p:tgtEl>
                                          <p:spTgt spid="88067"/>
                                        </p:tgtEl>
                                        <p:attrNameLst>
                                          <p:attrName>ppt_y</p:attrName>
                                        </p:attrNameLst>
                                      </p:cBhvr>
                                      <p:tavLst>
                                        <p:tav tm="0">
                                          <p:val>
                                            <p:strVal val="#ppt_y-.2"/>
                                          </p:val>
                                        </p:tav>
                                        <p:tav tm="100000">
                                          <p:val>
                                            <p:strVal val="#ppt_y+.1"/>
                                          </p:val>
                                        </p:tav>
                                      </p:tavLst>
                                    </p:anim>
                                    <p:anim calcmode="lin" valueType="num">
                                      <p:cBhvr>
                                        <p:cTn id="25" dur="1000" accel="50000" fill="hold">
                                          <p:stCondLst>
                                            <p:cond delay="1000"/>
                                          </p:stCondLst>
                                        </p:cTn>
                                        <p:tgtEl>
                                          <p:spTgt spid="88067"/>
                                        </p:tgtEl>
                                        <p:attrNameLst>
                                          <p:attrName>ppt_y</p:attrName>
                                        </p:attrNameLst>
                                      </p:cBhvr>
                                      <p:tavLst>
                                        <p:tav tm="0">
                                          <p:val>
                                            <p:strVal val="#ppt_y+.1"/>
                                          </p:val>
                                        </p:tav>
                                        <p:tav tm="100000">
                                          <p:val>
                                            <p:strVal val="#ppt_y"/>
                                          </p:val>
                                        </p:tav>
                                      </p:tavLst>
                                    </p:anim>
                                    <p:animEffect transition="in" filter="fade">
                                      <p:cBhvr>
                                        <p:cTn id="26" dur="2000" decel="50000">
                                          <p:stCondLst>
                                            <p:cond delay="0"/>
                                          </p:stCondLst>
                                        </p:cTn>
                                        <p:tgtEl>
                                          <p:spTgt spid="88067"/>
                                        </p:tgtEl>
                                      </p:cBhvr>
                                    </p:animEffect>
                                  </p:childTnLst>
                                </p:cTn>
                              </p:par>
                              <p:par>
                                <p:cTn id="27" presetID="25" presetClass="entr" presetSubtype="0" fill="hold" grpId="0" nodeType="withEffect">
                                  <p:stCondLst>
                                    <p:cond delay="0"/>
                                  </p:stCondLst>
                                  <p:childTnLst>
                                    <p:set>
                                      <p:cBhvr>
                                        <p:cTn id="28" dur="1" fill="hold">
                                          <p:stCondLst>
                                            <p:cond delay="0"/>
                                          </p:stCondLst>
                                        </p:cTn>
                                        <p:tgtEl>
                                          <p:spTgt spid="88068"/>
                                        </p:tgtEl>
                                        <p:attrNameLst>
                                          <p:attrName>style.visibility</p:attrName>
                                        </p:attrNameLst>
                                      </p:cBhvr>
                                      <p:to>
                                        <p:strVal val="visible"/>
                                      </p:to>
                                    </p:set>
                                    <p:anim calcmode="lin" valueType="num">
                                      <p:cBhvr>
                                        <p:cTn id="29" dur="1000" decel="50000" fill="hold">
                                          <p:stCondLst>
                                            <p:cond delay="0"/>
                                          </p:stCondLst>
                                        </p:cTn>
                                        <p:tgtEl>
                                          <p:spTgt spid="88068"/>
                                        </p:tgtEl>
                                        <p:attrNameLst>
                                          <p:attrName>style.rotation</p:attrName>
                                        </p:attrNameLst>
                                      </p:cBhvr>
                                      <p:tavLst>
                                        <p:tav tm="0">
                                          <p:val>
                                            <p:fltVal val="-90"/>
                                          </p:val>
                                        </p:tav>
                                        <p:tav tm="100000">
                                          <p:val>
                                            <p:fltVal val="0"/>
                                          </p:val>
                                        </p:tav>
                                      </p:tavLst>
                                    </p:anim>
                                    <p:anim calcmode="lin" valueType="num">
                                      <p:cBhvr>
                                        <p:cTn id="30" dur="1000" decel="50000" fill="hold">
                                          <p:stCondLst>
                                            <p:cond delay="0"/>
                                          </p:stCondLst>
                                        </p:cTn>
                                        <p:tgtEl>
                                          <p:spTgt spid="88068"/>
                                        </p:tgtEl>
                                        <p:attrNameLst>
                                          <p:attrName>ppt_w</p:attrName>
                                        </p:attrNameLst>
                                      </p:cBhvr>
                                      <p:tavLst>
                                        <p:tav tm="0">
                                          <p:val>
                                            <p:strVal val="#ppt_w"/>
                                          </p:val>
                                        </p:tav>
                                        <p:tav tm="100000">
                                          <p:val>
                                            <p:strVal val="#ppt_w*.05"/>
                                          </p:val>
                                        </p:tav>
                                      </p:tavLst>
                                    </p:anim>
                                    <p:anim calcmode="lin" valueType="num">
                                      <p:cBhvr>
                                        <p:cTn id="31" dur="1000" accel="50000" fill="hold">
                                          <p:stCondLst>
                                            <p:cond delay="1000"/>
                                          </p:stCondLst>
                                        </p:cTn>
                                        <p:tgtEl>
                                          <p:spTgt spid="88068"/>
                                        </p:tgtEl>
                                        <p:attrNameLst>
                                          <p:attrName>ppt_w</p:attrName>
                                        </p:attrNameLst>
                                      </p:cBhvr>
                                      <p:tavLst>
                                        <p:tav tm="0">
                                          <p:val>
                                            <p:strVal val="#ppt_w*.05"/>
                                          </p:val>
                                        </p:tav>
                                        <p:tav tm="100000">
                                          <p:val>
                                            <p:strVal val="#ppt_w"/>
                                          </p:val>
                                        </p:tav>
                                      </p:tavLst>
                                    </p:anim>
                                    <p:anim calcmode="lin" valueType="num">
                                      <p:cBhvr>
                                        <p:cTn id="32" dur="2000" fill="hold"/>
                                        <p:tgtEl>
                                          <p:spTgt spid="88068"/>
                                        </p:tgtEl>
                                        <p:attrNameLst>
                                          <p:attrName>ppt_h</p:attrName>
                                        </p:attrNameLst>
                                      </p:cBhvr>
                                      <p:tavLst>
                                        <p:tav tm="0">
                                          <p:val>
                                            <p:strVal val="#ppt_h"/>
                                          </p:val>
                                        </p:tav>
                                        <p:tav tm="100000">
                                          <p:val>
                                            <p:strVal val="#ppt_h"/>
                                          </p:val>
                                        </p:tav>
                                      </p:tavLst>
                                    </p:anim>
                                    <p:anim calcmode="lin" valueType="num">
                                      <p:cBhvr>
                                        <p:cTn id="33" dur="1000" decel="50000" fill="hold">
                                          <p:stCondLst>
                                            <p:cond delay="0"/>
                                          </p:stCondLst>
                                        </p:cTn>
                                        <p:tgtEl>
                                          <p:spTgt spid="88068"/>
                                        </p:tgtEl>
                                        <p:attrNameLst>
                                          <p:attrName>ppt_x</p:attrName>
                                        </p:attrNameLst>
                                      </p:cBhvr>
                                      <p:tavLst>
                                        <p:tav tm="0">
                                          <p:val>
                                            <p:strVal val="#ppt_x+.4"/>
                                          </p:val>
                                        </p:tav>
                                        <p:tav tm="100000">
                                          <p:val>
                                            <p:strVal val="#ppt_x"/>
                                          </p:val>
                                        </p:tav>
                                      </p:tavLst>
                                    </p:anim>
                                    <p:anim calcmode="lin" valueType="num">
                                      <p:cBhvr>
                                        <p:cTn id="34" dur="1000" decel="50000" fill="hold">
                                          <p:stCondLst>
                                            <p:cond delay="0"/>
                                          </p:stCondLst>
                                        </p:cTn>
                                        <p:tgtEl>
                                          <p:spTgt spid="88068"/>
                                        </p:tgtEl>
                                        <p:attrNameLst>
                                          <p:attrName>ppt_y</p:attrName>
                                        </p:attrNameLst>
                                      </p:cBhvr>
                                      <p:tavLst>
                                        <p:tav tm="0">
                                          <p:val>
                                            <p:strVal val="#ppt_y-.2"/>
                                          </p:val>
                                        </p:tav>
                                        <p:tav tm="100000">
                                          <p:val>
                                            <p:strVal val="#ppt_y+.1"/>
                                          </p:val>
                                        </p:tav>
                                      </p:tavLst>
                                    </p:anim>
                                    <p:anim calcmode="lin" valueType="num">
                                      <p:cBhvr>
                                        <p:cTn id="35" dur="1000" accel="50000" fill="hold">
                                          <p:stCondLst>
                                            <p:cond delay="1000"/>
                                          </p:stCondLst>
                                        </p:cTn>
                                        <p:tgtEl>
                                          <p:spTgt spid="88068"/>
                                        </p:tgtEl>
                                        <p:attrNameLst>
                                          <p:attrName>ppt_y</p:attrName>
                                        </p:attrNameLst>
                                      </p:cBhvr>
                                      <p:tavLst>
                                        <p:tav tm="0">
                                          <p:val>
                                            <p:strVal val="#ppt_y+.1"/>
                                          </p:val>
                                        </p:tav>
                                        <p:tav tm="100000">
                                          <p:val>
                                            <p:strVal val="#ppt_y"/>
                                          </p:val>
                                        </p:tav>
                                      </p:tavLst>
                                    </p:anim>
                                    <p:animEffect transition="in" filter="fade">
                                      <p:cBhvr>
                                        <p:cTn id="36" dur="2000" decel="50000">
                                          <p:stCondLst>
                                            <p:cond delay="0"/>
                                          </p:stCondLst>
                                        </p:cTn>
                                        <p:tgtEl>
                                          <p:spTgt spid="88068"/>
                                        </p:tgtEl>
                                      </p:cBhvr>
                                    </p:animEffect>
                                  </p:childTnLst>
                                </p:cTn>
                              </p:par>
                              <p:par>
                                <p:cTn id="37" presetID="25" presetClass="entr" presetSubtype="0" fill="hold" nodeType="withEffect">
                                  <p:stCondLst>
                                    <p:cond delay="0"/>
                                  </p:stCondLst>
                                  <p:childTnLst>
                                    <p:set>
                                      <p:cBhvr>
                                        <p:cTn id="38" dur="1" fill="hold">
                                          <p:stCondLst>
                                            <p:cond delay="0"/>
                                          </p:stCondLst>
                                        </p:cTn>
                                        <p:tgtEl>
                                          <p:spTgt spid="88069"/>
                                        </p:tgtEl>
                                        <p:attrNameLst>
                                          <p:attrName>style.visibility</p:attrName>
                                        </p:attrNameLst>
                                      </p:cBhvr>
                                      <p:to>
                                        <p:strVal val="visible"/>
                                      </p:to>
                                    </p:set>
                                    <p:anim calcmode="lin" valueType="num">
                                      <p:cBhvr>
                                        <p:cTn id="39" dur="1000" decel="50000" fill="hold">
                                          <p:stCondLst>
                                            <p:cond delay="0"/>
                                          </p:stCondLst>
                                        </p:cTn>
                                        <p:tgtEl>
                                          <p:spTgt spid="88069"/>
                                        </p:tgtEl>
                                        <p:attrNameLst>
                                          <p:attrName>style.rotation</p:attrName>
                                        </p:attrNameLst>
                                      </p:cBhvr>
                                      <p:tavLst>
                                        <p:tav tm="0">
                                          <p:val>
                                            <p:fltVal val="-90"/>
                                          </p:val>
                                        </p:tav>
                                        <p:tav tm="100000">
                                          <p:val>
                                            <p:fltVal val="0"/>
                                          </p:val>
                                        </p:tav>
                                      </p:tavLst>
                                    </p:anim>
                                    <p:anim calcmode="lin" valueType="num">
                                      <p:cBhvr>
                                        <p:cTn id="40" dur="1000" decel="50000" fill="hold">
                                          <p:stCondLst>
                                            <p:cond delay="0"/>
                                          </p:stCondLst>
                                        </p:cTn>
                                        <p:tgtEl>
                                          <p:spTgt spid="88069"/>
                                        </p:tgtEl>
                                        <p:attrNameLst>
                                          <p:attrName>ppt_w</p:attrName>
                                        </p:attrNameLst>
                                      </p:cBhvr>
                                      <p:tavLst>
                                        <p:tav tm="0">
                                          <p:val>
                                            <p:strVal val="#ppt_w"/>
                                          </p:val>
                                        </p:tav>
                                        <p:tav tm="100000">
                                          <p:val>
                                            <p:strVal val="#ppt_w*.05"/>
                                          </p:val>
                                        </p:tav>
                                      </p:tavLst>
                                    </p:anim>
                                    <p:anim calcmode="lin" valueType="num">
                                      <p:cBhvr>
                                        <p:cTn id="41" dur="1000" accel="50000" fill="hold">
                                          <p:stCondLst>
                                            <p:cond delay="1000"/>
                                          </p:stCondLst>
                                        </p:cTn>
                                        <p:tgtEl>
                                          <p:spTgt spid="88069"/>
                                        </p:tgtEl>
                                        <p:attrNameLst>
                                          <p:attrName>ppt_w</p:attrName>
                                        </p:attrNameLst>
                                      </p:cBhvr>
                                      <p:tavLst>
                                        <p:tav tm="0">
                                          <p:val>
                                            <p:strVal val="#ppt_w*.05"/>
                                          </p:val>
                                        </p:tav>
                                        <p:tav tm="100000">
                                          <p:val>
                                            <p:strVal val="#ppt_w"/>
                                          </p:val>
                                        </p:tav>
                                      </p:tavLst>
                                    </p:anim>
                                    <p:anim calcmode="lin" valueType="num">
                                      <p:cBhvr>
                                        <p:cTn id="42" dur="2000" fill="hold"/>
                                        <p:tgtEl>
                                          <p:spTgt spid="88069"/>
                                        </p:tgtEl>
                                        <p:attrNameLst>
                                          <p:attrName>ppt_h</p:attrName>
                                        </p:attrNameLst>
                                      </p:cBhvr>
                                      <p:tavLst>
                                        <p:tav tm="0">
                                          <p:val>
                                            <p:strVal val="#ppt_h"/>
                                          </p:val>
                                        </p:tav>
                                        <p:tav tm="100000">
                                          <p:val>
                                            <p:strVal val="#ppt_h"/>
                                          </p:val>
                                        </p:tav>
                                      </p:tavLst>
                                    </p:anim>
                                    <p:anim calcmode="lin" valueType="num">
                                      <p:cBhvr>
                                        <p:cTn id="43" dur="1000" decel="50000" fill="hold">
                                          <p:stCondLst>
                                            <p:cond delay="0"/>
                                          </p:stCondLst>
                                        </p:cTn>
                                        <p:tgtEl>
                                          <p:spTgt spid="88069"/>
                                        </p:tgtEl>
                                        <p:attrNameLst>
                                          <p:attrName>ppt_x</p:attrName>
                                        </p:attrNameLst>
                                      </p:cBhvr>
                                      <p:tavLst>
                                        <p:tav tm="0">
                                          <p:val>
                                            <p:strVal val="#ppt_x+.4"/>
                                          </p:val>
                                        </p:tav>
                                        <p:tav tm="100000">
                                          <p:val>
                                            <p:strVal val="#ppt_x"/>
                                          </p:val>
                                        </p:tav>
                                      </p:tavLst>
                                    </p:anim>
                                    <p:anim calcmode="lin" valueType="num">
                                      <p:cBhvr>
                                        <p:cTn id="44" dur="1000" decel="50000" fill="hold">
                                          <p:stCondLst>
                                            <p:cond delay="0"/>
                                          </p:stCondLst>
                                        </p:cTn>
                                        <p:tgtEl>
                                          <p:spTgt spid="88069"/>
                                        </p:tgtEl>
                                        <p:attrNameLst>
                                          <p:attrName>ppt_y</p:attrName>
                                        </p:attrNameLst>
                                      </p:cBhvr>
                                      <p:tavLst>
                                        <p:tav tm="0">
                                          <p:val>
                                            <p:strVal val="#ppt_y-.2"/>
                                          </p:val>
                                        </p:tav>
                                        <p:tav tm="100000">
                                          <p:val>
                                            <p:strVal val="#ppt_y+.1"/>
                                          </p:val>
                                        </p:tav>
                                      </p:tavLst>
                                    </p:anim>
                                    <p:anim calcmode="lin" valueType="num">
                                      <p:cBhvr>
                                        <p:cTn id="45" dur="1000" accel="50000" fill="hold">
                                          <p:stCondLst>
                                            <p:cond delay="1000"/>
                                          </p:stCondLst>
                                        </p:cTn>
                                        <p:tgtEl>
                                          <p:spTgt spid="88069"/>
                                        </p:tgtEl>
                                        <p:attrNameLst>
                                          <p:attrName>ppt_y</p:attrName>
                                        </p:attrNameLst>
                                      </p:cBhvr>
                                      <p:tavLst>
                                        <p:tav tm="0">
                                          <p:val>
                                            <p:strVal val="#ppt_y+.1"/>
                                          </p:val>
                                        </p:tav>
                                        <p:tav tm="100000">
                                          <p:val>
                                            <p:strVal val="#ppt_y"/>
                                          </p:val>
                                        </p:tav>
                                      </p:tavLst>
                                    </p:anim>
                                    <p:animEffect transition="in" filter="fade">
                                      <p:cBhvr>
                                        <p:cTn id="46" dur="2000" decel="50000">
                                          <p:stCondLst>
                                            <p:cond delay="0"/>
                                          </p:stCondLst>
                                        </p:cTn>
                                        <p:tgtEl>
                                          <p:spTgt spid="88069"/>
                                        </p:tgtEl>
                                      </p:cBhvr>
                                    </p:animEffect>
                                  </p:childTnLst>
                                </p:cTn>
                              </p:par>
                              <p:par>
                                <p:cTn id="47" presetID="25" presetClass="entr" presetSubtype="0" fill="hold" grpId="0" nodeType="withEffect">
                                  <p:stCondLst>
                                    <p:cond delay="0"/>
                                  </p:stCondLst>
                                  <p:childTnLst>
                                    <p:set>
                                      <p:cBhvr>
                                        <p:cTn id="48" dur="1" fill="hold">
                                          <p:stCondLst>
                                            <p:cond delay="0"/>
                                          </p:stCondLst>
                                        </p:cTn>
                                        <p:tgtEl>
                                          <p:spTgt spid="88070"/>
                                        </p:tgtEl>
                                        <p:attrNameLst>
                                          <p:attrName>style.visibility</p:attrName>
                                        </p:attrNameLst>
                                      </p:cBhvr>
                                      <p:to>
                                        <p:strVal val="visible"/>
                                      </p:to>
                                    </p:set>
                                    <p:anim calcmode="lin" valueType="num">
                                      <p:cBhvr>
                                        <p:cTn id="49" dur="1000" decel="50000" fill="hold">
                                          <p:stCondLst>
                                            <p:cond delay="0"/>
                                          </p:stCondLst>
                                        </p:cTn>
                                        <p:tgtEl>
                                          <p:spTgt spid="88070"/>
                                        </p:tgtEl>
                                        <p:attrNameLst>
                                          <p:attrName>style.rotation</p:attrName>
                                        </p:attrNameLst>
                                      </p:cBhvr>
                                      <p:tavLst>
                                        <p:tav tm="0">
                                          <p:val>
                                            <p:fltVal val="-90"/>
                                          </p:val>
                                        </p:tav>
                                        <p:tav tm="100000">
                                          <p:val>
                                            <p:fltVal val="0"/>
                                          </p:val>
                                        </p:tav>
                                      </p:tavLst>
                                    </p:anim>
                                    <p:anim calcmode="lin" valueType="num">
                                      <p:cBhvr>
                                        <p:cTn id="50" dur="1000" decel="50000" fill="hold">
                                          <p:stCondLst>
                                            <p:cond delay="0"/>
                                          </p:stCondLst>
                                        </p:cTn>
                                        <p:tgtEl>
                                          <p:spTgt spid="88070"/>
                                        </p:tgtEl>
                                        <p:attrNameLst>
                                          <p:attrName>ppt_w</p:attrName>
                                        </p:attrNameLst>
                                      </p:cBhvr>
                                      <p:tavLst>
                                        <p:tav tm="0">
                                          <p:val>
                                            <p:strVal val="#ppt_w"/>
                                          </p:val>
                                        </p:tav>
                                        <p:tav tm="100000">
                                          <p:val>
                                            <p:strVal val="#ppt_w*.05"/>
                                          </p:val>
                                        </p:tav>
                                      </p:tavLst>
                                    </p:anim>
                                    <p:anim calcmode="lin" valueType="num">
                                      <p:cBhvr>
                                        <p:cTn id="51" dur="1000" accel="50000" fill="hold">
                                          <p:stCondLst>
                                            <p:cond delay="1000"/>
                                          </p:stCondLst>
                                        </p:cTn>
                                        <p:tgtEl>
                                          <p:spTgt spid="88070"/>
                                        </p:tgtEl>
                                        <p:attrNameLst>
                                          <p:attrName>ppt_w</p:attrName>
                                        </p:attrNameLst>
                                      </p:cBhvr>
                                      <p:tavLst>
                                        <p:tav tm="0">
                                          <p:val>
                                            <p:strVal val="#ppt_w*.05"/>
                                          </p:val>
                                        </p:tav>
                                        <p:tav tm="100000">
                                          <p:val>
                                            <p:strVal val="#ppt_w"/>
                                          </p:val>
                                        </p:tav>
                                      </p:tavLst>
                                    </p:anim>
                                    <p:anim calcmode="lin" valueType="num">
                                      <p:cBhvr>
                                        <p:cTn id="52" dur="2000" fill="hold"/>
                                        <p:tgtEl>
                                          <p:spTgt spid="88070"/>
                                        </p:tgtEl>
                                        <p:attrNameLst>
                                          <p:attrName>ppt_h</p:attrName>
                                        </p:attrNameLst>
                                      </p:cBhvr>
                                      <p:tavLst>
                                        <p:tav tm="0">
                                          <p:val>
                                            <p:strVal val="#ppt_h"/>
                                          </p:val>
                                        </p:tav>
                                        <p:tav tm="100000">
                                          <p:val>
                                            <p:strVal val="#ppt_h"/>
                                          </p:val>
                                        </p:tav>
                                      </p:tavLst>
                                    </p:anim>
                                    <p:anim calcmode="lin" valueType="num">
                                      <p:cBhvr>
                                        <p:cTn id="53" dur="1000" decel="50000" fill="hold">
                                          <p:stCondLst>
                                            <p:cond delay="0"/>
                                          </p:stCondLst>
                                        </p:cTn>
                                        <p:tgtEl>
                                          <p:spTgt spid="88070"/>
                                        </p:tgtEl>
                                        <p:attrNameLst>
                                          <p:attrName>ppt_x</p:attrName>
                                        </p:attrNameLst>
                                      </p:cBhvr>
                                      <p:tavLst>
                                        <p:tav tm="0">
                                          <p:val>
                                            <p:strVal val="#ppt_x+.4"/>
                                          </p:val>
                                        </p:tav>
                                        <p:tav tm="100000">
                                          <p:val>
                                            <p:strVal val="#ppt_x"/>
                                          </p:val>
                                        </p:tav>
                                      </p:tavLst>
                                    </p:anim>
                                    <p:anim calcmode="lin" valueType="num">
                                      <p:cBhvr>
                                        <p:cTn id="54" dur="1000" decel="50000" fill="hold">
                                          <p:stCondLst>
                                            <p:cond delay="0"/>
                                          </p:stCondLst>
                                        </p:cTn>
                                        <p:tgtEl>
                                          <p:spTgt spid="88070"/>
                                        </p:tgtEl>
                                        <p:attrNameLst>
                                          <p:attrName>ppt_y</p:attrName>
                                        </p:attrNameLst>
                                      </p:cBhvr>
                                      <p:tavLst>
                                        <p:tav tm="0">
                                          <p:val>
                                            <p:strVal val="#ppt_y-.2"/>
                                          </p:val>
                                        </p:tav>
                                        <p:tav tm="100000">
                                          <p:val>
                                            <p:strVal val="#ppt_y+.1"/>
                                          </p:val>
                                        </p:tav>
                                      </p:tavLst>
                                    </p:anim>
                                    <p:anim calcmode="lin" valueType="num">
                                      <p:cBhvr>
                                        <p:cTn id="55" dur="1000" accel="50000" fill="hold">
                                          <p:stCondLst>
                                            <p:cond delay="1000"/>
                                          </p:stCondLst>
                                        </p:cTn>
                                        <p:tgtEl>
                                          <p:spTgt spid="88070"/>
                                        </p:tgtEl>
                                        <p:attrNameLst>
                                          <p:attrName>ppt_y</p:attrName>
                                        </p:attrNameLst>
                                      </p:cBhvr>
                                      <p:tavLst>
                                        <p:tav tm="0">
                                          <p:val>
                                            <p:strVal val="#ppt_y+.1"/>
                                          </p:val>
                                        </p:tav>
                                        <p:tav tm="100000">
                                          <p:val>
                                            <p:strVal val="#ppt_y"/>
                                          </p:val>
                                        </p:tav>
                                      </p:tavLst>
                                    </p:anim>
                                    <p:animEffect transition="in" filter="fade">
                                      <p:cBhvr>
                                        <p:cTn id="56" dur="2000" decel="50000">
                                          <p:stCondLst>
                                            <p:cond delay="0"/>
                                          </p:stCondLst>
                                        </p:cTn>
                                        <p:tgtEl>
                                          <p:spTgt spid="88070"/>
                                        </p:tgtEl>
                                      </p:cBhvr>
                                    </p:animEffect>
                                  </p:childTnLst>
                                </p:cTn>
                              </p:par>
                              <p:par>
                                <p:cTn id="57" presetID="25" presetClass="entr" presetSubtype="0" fill="hold" grpId="0" nodeType="withEffect">
                                  <p:stCondLst>
                                    <p:cond delay="0"/>
                                  </p:stCondLst>
                                  <p:childTnLst>
                                    <p:set>
                                      <p:cBhvr>
                                        <p:cTn id="58" dur="1" fill="hold">
                                          <p:stCondLst>
                                            <p:cond delay="0"/>
                                          </p:stCondLst>
                                        </p:cTn>
                                        <p:tgtEl>
                                          <p:spTgt spid="88071"/>
                                        </p:tgtEl>
                                        <p:attrNameLst>
                                          <p:attrName>style.visibility</p:attrName>
                                        </p:attrNameLst>
                                      </p:cBhvr>
                                      <p:to>
                                        <p:strVal val="visible"/>
                                      </p:to>
                                    </p:set>
                                    <p:anim calcmode="lin" valueType="num">
                                      <p:cBhvr>
                                        <p:cTn id="59" dur="1000" decel="50000" fill="hold">
                                          <p:stCondLst>
                                            <p:cond delay="0"/>
                                          </p:stCondLst>
                                        </p:cTn>
                                        <p:tgtEl>
                                          <p:spTgt spid="88071"/>
                                        </p:tgtEl>
                                        <p:attrNameLst>
                                          <p:attrName>style.rotation</p:attrName>
                                        </p:attrNameLst>
                                      </p:cBhvr>
                                      <p:tavLst>
                                        <p:tav tm="0">
                                          <p:val>
                                            <p:fltVal val="-90"/>
                                          </p:val>
                                        </p:tav>
                                        <p:tav tm="100000">
                                          <p:val>
                                            <p:fltVal val="0"/>
                                          </p:val>
                                        </p:tav>
                                      </p:tavLst>
                                    </p:anim>
                                    <p:anim calcmode="lin" valueType="num">
                                      <p:cBhvr>
                                        <p:cTn id="60" dur="1000" decel="50000" fill="hold">
                                          <p:stCondLst>
                                            <p:cond delay="0"/>
                                          </p:stCondLst>
                                        </p:cTn>
                                        <p:tgtEl>
                                          <p:spTgt spid="88071"/>
                                        </p:tgtEl>
                                        <p:attrNameLst>
                                          <p:attrName>ppt_w</p:attrName>
                                        </p:attrNameLst>
                                      </p:cBhvr>
                                      <p:tavLst>
                                        <p:tav tm="0">
                                          <p:val>
                                            <p:strVal val="#ppt_w"/>
                                          </p:val>
                                        </p:tav>
                                        <p:tav tm="100000">
                                          <p:val>
                                            <p:strVal val="#ppt_w*.05"/>
                                          </p:val>
                                        </p:tav>
                                      </p:tavLst>
                                    </p:anim>
                                    <p:anim calcmode="lin" valueType="num">
                                      <p:cBhvr>
                                        <p:cTn id="61" dur="1000" accel="50000" fill="hold">
                                          <p:stCondLst>
                                            <p:cond delay="1000"/>
                                          </p:stCondLst>
                                        </p:cTn>
                                        <p:tgtEl>
                                          <p:spTgt spid="88071"/>
                                        </p:tgtEl>
                                        <p:attrNameLst>
                                          <p:attrName>ppt_w</p:attrName>
                                        </p:attrNameLst>
                                      </p:cBhvr>
                                      <p:tavLst>
                                        <p:tav tm="0">
                                          <p:val>
                                            <p:strVal val="#ppt_w*.05"/>
                                          </p:val>
                                        </p:tav>
                                        <p:tav tm="100000">
                                          <p:val>
                                            <p:strVal val="#ppt_w"/>
                                          </p:val>
                                        </p:tav>
                                      </p:tavLst>
                                    </p:anim>
                                    <p:anim calcmode="lin" valueType="num">
                                      <p:cBhvr>
                                        <p:cTn id="62" dur="2000" fill="hold"/>
                                        <p:tgtEl>
                                          <p:spTgt spid="88071"/>
                                        </p:tgtEl>
                                        <p:attrNameLst>
                                          <p:attrName>ppt_h</p:attrName>
                                        </p:attrNameLst>
                                      </p:cBhvr>
                                      <p:tavLst>
                                        <p:tav tm="0">
                                          <p:val>
                                            <p:strVal val="#ppt_h"/>
                                          </p:val>
                                        </p:tav>
                                        <p:tav tm="100000">
                                          <p:val>
                                            <p:strVal val="#ppt_h"/>
                                          </p:val>
                                        </p:tav>
                                      </p:tavLst>
                                    </p:anim>
                                    <p:anim calcmode="lin" valueType="num">
                                      <p:cBhvr>
                                        <p:cTn id="63" dur="1000" decel="50000" fill="hold">
                                          <p:stCondLst>
                                            <p:cond delay="0"/>
                                          </p:stCondLst>
                                        </p:cTn>
                                        <p:tgtEl>
                                          <p:spTgt spid="88071"/>
                                        </p:tgtEl>
                                        <p:attrNameLst>
                                          <p:attrName>ppt_x</p:attrName>
                                        </p:attrNameLst>
                                      </p:cBhvr>
                                      <p:tavLst>
                                        <p:tav tm="0">
                                          <p:val>
                                            <p:strVal val="#ppt_x+.4"/>
                                          </p:val>
                                        </p:tav>
                                        <p:tav tm="100000">
                                          <p:val>
                                            <p:strVal val="#ppt_x"/>
                                          </p:val>
                                        </p:tav>
                                      </p:tavLst>
                                    </p:anim>
                                    <p:anim calcmode="lin" valueType="num">
                                      <p:cBhvr>
                                        <p:cTn id="64" dur="1000" decel="50000" fill="hold">
                                          <p:stCondLst>
                                            <p:cond delay="0"/>
                                          </p:stCondLst>
                                        </p:cTn>
                                        <p:tgtEl>
                                          <p:spTgt spid="88071"/>
                                        </p:tgtEl>
                                        <p:attrNameLst>
                                          <p:attrName>ppt_y</p:attrName>
                                        </p:attrNameLst>
                                      </p:cBhvr>
                                      <p:tavLst>
                                        <p:tav tm="0">
                                          <p:val>
                                            <p:strVal val="#ppt_y-.2"/>
                                          </p:val>
                                        </p:tav>
                                        <p:tav tm="100000">
                                          <p:val>
                                            <p:strVal val="#ppt_y+.1"/>
                                          </p:val>
                                        </p:tav>
                                      </p:tavLst>
                                    </p:anim>
                                    <p:anim calcmode="lin" valueType="num">
                                      <p:cBhvr>
                                        <p:cTn id="65" dur="1000" accel="50000" fill="hold">
                                          <p:stCondLst>
                                            <p:cond delay="1000"/>
                                          </p:stCondLst>
                                        </p:cTn>
                                        <p:tgtEl>
                                          <p:spTgt spid="88071"/>
                                        </p:tgtEl>
                                        <p:attrNameLst>
                                          <p:attrName>ppt_y</p:attrName>
                                        </p:attrNameLst>
                                      </p:cBhvr>
                                      <p:tavLst>
                                        <p:tav tm="0">
                                          <p:val>
                                            <p:strVal val="#ppt_y+.1"/>
                                          </p:val>
                                        </p:tav>
                                        <p:tav tm="100000">
                                          <p:val>
                                            <p:strVal val="#ppt_y"/>
                                          </p:val>
                                        </p:tav>
                                      </p:tavLst>
                                    </p:anim>
                                    <p:animEffect transition="in" filter="fade">
                                      <p:cBhvr>
                                        <p:cTn id="66" dur="2000" decel="50000">
                                          <p:stCondLst>
                                            <p:cond delay="0"/>
                                          </p:stCondLst>
                                        </p:cTn>
                                        <p:tgtEl>
                                          <p:spTgt spid="88071"/>
                                        </p:tgtEl>
                                      </p:cBhvr>
                                    </p:animEffect>
                                  </p:childTnLst>
                                </p:cTn>
                              </p:par>
                              <p:par>
                                <p:cTn id="67" presetID="25" presetClass="entr" presetSubtype="0" fill="hold" grpId="0" nodeType="withEffect">
                                  <p:stCondLst>
                                    <p:cond delay="0"/>
                                  </p:stCondLst>
                                  <p:childTnLst>
                                    <p:set>
                                      <p:cBhvr>
                                        <p:cTn id="68" dur="1" fill="hold">
                                          <p:stCondLst>
                                            <p:cond delay="0"/>
                                          </p:stCondLst>
                                        </p:cTn>
                                        <p:tgtEl>
                                          <p:spTgt spid="88072"/>
                                        </p:tgtEl>
                                        <p:attrNameLst>
                                          <p:attrName>style.visibility</p:attrName>
                                        </p:attrNameLst>
                                      </p:cBhvr>
                                      <p:to>
                                        <p:strVal val="visible"/>
                                      </p:to>
                                    </p:set>
                                    <p:anim calcmode="lin" valueType="num">
                                      <p:cBhvr>
                                        <p:cTn id="69" dur="1000" decel="50000" fill="hold">
                                          <p:stCondLst>
                                            <p:cond delay="0"/>
                                          </p:stCondLst>
                                        </p:cTn>
                                        <p:tgtEl>
                                          <p:spTgt spid="88072"/>
                                        </p:tgtEl>
                                        <p:attrNameLst>
                                          <p:attrName>style.rotation</p:attrName>
                                        </p:attrNameLst>
                                      </p:cBhvr>
                                      <p:tavLst>
                                        <p:tav tm="0">
                                          <p:val>
                                            <p:fltVal val="-90"/>
                                          </p:val>
                                        </p:tav>
                                        <p:tav tm="100000">
                                          <p:val>
                                            <p:fltVal val="0"/>
                                          </p:val>
                                        </p:tav>
                                      </p:tavLst>
                                    </p:anim>
                                    <p:anim calcmode="lin" valueType="num">
                                      <p:cBhvr>
                                        <p:cTn id="70" dur="1000" decel="50000" fill="hold">
                                          <p:stCondLst>
                                            <p:cond delay="0"/>
                                          </p:stCondLst>
                                        </p:cTn>
                                        <p:tgtEl>
                                          <p:spTgt spid="88072"/>
                                        </p:tgtEl>
                                        <p:attrNameLst>
                                          <p:attrName>ppt_w</p:attrName>
                                        </p:attrNameLst>
                                      </p:cBhvr>
                                      <p:tavLst>
                                        <p:tav tm="0">
                                          <p:val>
                                            <p:strVal val="#ppt_w"/>
                                          </p:val>
                                        </p:tav>
                                        <p:tav tm="100000">
                                          <p:val>
                                            <p:strVal val="#ppt_w*.05"/>
                                          </p:val>
                                        </p:tav>
                                      </p:tavLst>
                                    </p:anim>
                                    <p:anim calcmode="lin" valueType="num">
                                      <p:cBhvr>
                                        <p:cTn id="71" dur="1000" accel="50000" fill="hold">
                                          <p:stCondLst>
                                            <p:cond delay="1000"/>
                                          </p:stCondLst>
                                        </p:cTn>
                                        <p:tgtEl>
                                          <p:spTgt spid="88072"/>
                                        </p:tgtEl>
                                        <p:attrNameLst>
                                          <p:attrName>ppt_w</p:attrName>
                                        </p:attrNameLst>
                                      </p:cBhvr>
                                      <p:tavLst>
                                        <p:tav tm="0">
                                          <p:val>
                                            <p:strVal val="#ppt_w*.05"/>
                                          </p:val>
                                        </p:tav>
                                        <p:tav tm="100000">
                                          <p:val>
                                            <p:strVal val="#ppt_w"/>
                                          </p:val>
                                        </p:tav>
                                      </p:tavLst>
                                    </p:anim>
                                    <p:anim calcmode="lin" valueType="num">
                                      <p:cBhvr>
                                        <p:cTn id="72" dur="2000" fill="hold"/>
                                        <p:tgtEl>
                                          <p:spTgt spid="88072"/>
                                        </p:tgtEl>
                                        <p:attrNameLst>
                                          <p:attrName>ppt_h</p:attrName>
                                        </p:attrNameLst>
                                      </p:cBhvr>
                                      <p:tavLst>
                                        <p:tav tm="0">
                                          <p:val>
                                            <p:strVal val="#ppt_h"/>
                                          </p:val>
                                        </p:tav>
                                        <p:tav tm="100000">
                                          <p:val>
                                            <p:strVal val="#ppt_h"/>
                                          </p:val>
                                        </p:tav>
                                      </p:tavLst>
                                    </p:anim>
                                    <p:anim calcmode="lin" valueType="num">
                                      <p:cBhvr>
                                        <p:cTn id="73" dur="1000" decel="50000" fill="hold">
                                          <p:stCondLst>
                                            <p:cond delay="0"/>
                                          </p:stCondLst>
                                        </p:cTn>
                                        <p:tgtEl>
                                          <p:spTgt spid="88072"/>
                                        </p:tgtEl>
                                        <p:attrNameLst>
                                          <p:attrName>ppt_x</p:attrName>
                                        </p:attrNameLst>
                                      </p:cBhvr>
                                      <p:tavLst>
                                        <p:tav tm="0">
                                          <p:val>
                                            <p:strVal val="#ppt_x+.4"/>
                                          </p:val>
                                        </p:tav>
                                        <p:tav tm="100000">
                                          <p:val>
                                            <p:strVal val="#ppt_x"/>
                                          </p:val>
                                        </p:tav>
                                      </p:tavLst>
                                    </p:anim>
                                    <p:anim calcmode="lin" valueType="num">
                                      <p:cBhvr>
                                        <p:cTn id="74" dur="1000" decel="50000" fill="hold">
                                          <p:stCondLst>
                                            <p:cond delay="0"/>
                                          </p:stCondLst>
                                        </p:cTn>
                                        <p:tgtEl>
                                          <p:spTgt spid="88072"/>
                                        </p:tgtEl>
                                        <p:attrNameLst>
                                          <p:attrName>ppt_y</p:attrName>
                                        </p:attrNameLst>
                                      </p:cBhvr>
                                      <p:tavLst>
                                        <p:tav tm="0">
                                          <p:val>
                                            <p:strVal val="#ppt_y-.2"/>
                                          </p:val>
                                        </p:tav>
                                        <p:tav tm="100000">
                                          <p:val>
                                            <p:strVal val="#ppt_y+.1"/>
                                          </p:val>
                                        </p:tav>
                                      </p:tavLst>
                                    </p:anim>
                                    <p:anim calcmode="lin" valueType="num">
                                      <p:cBhvr>
                                        <p:cTn id="75" dur="1000" accel="50000" fill="hold">
                                          <p:stCondLst>
                                            <p:cond delay="1000"/>
                                          </p:stCondLst>
                                        </p:cTn>
                                        <p:tgtEl>
                                          <p:spTgt spid="88072"/>
                                        </p:tgtEl>
                                        <p:attrNameLst>
                                          <p:attrName>ppt_y</p:attrName>
                                        </p:attrNameLst>
                                      </p:cBhvr>
                                      <p:tavLst>
                                        <p:tav tm="0">
                                          <p:val>
                                            <p:strVal val="#ppt_y+.1"/>
                                          </p:val>
                                        </p:tav>
                                        <p:tav tm="100000">
                                          <p:val>
                                            <p:strVal val="#ppt_y"/>
                                          </p:val>
                                        </p:tav>
                                      </p:tavLst>
                                    </p:anim>
                                    <p:animEffect transition="in" filter="fade">
                                      <p:cBhvr>
                                        <p:cTn id="76" dur="2000" decel="50000">
                                          <p:stCondLst>
                                            <p:cond delay="0"/>
                                          </p:stCondLst>
                                        </p:cTn>
                                        <p:tgtEl>
                                          <p:spTgt spid="88072"/>
                                        </p:tgtEl>
                                      </p:cBhvr>
                                    </p:animEffect>
                                  </p:childTnLst>
                                </p:cTn>
                              </p:par>
                              <p:par>
                                <p:cTn id="77" presetID="25" presetClass="entr" presetSubtype="0" fill="hold" grpId="0" nodeType="withEffect">
                                  <p:stCondLst>
                                    <p:cond delay="0"/>
                                  </p:stCondLst>
                                  <p:childTnLst>
                                    <p:set>
                                      <p:cBhvr>
                                        <p:cTn id="78" dur="1" fill="hold">
                                          <p:stCondLst>
                                            <p:cond delay="0"/>
                                          </p:stCondLst>
                                        </p:cTn>
                                        <p:tgtEl>
                                          <p:spTgt spid="88073"/>
                                        </p:tgtEl>
                                        <p:attrNameLst>
                                          <p:attrName>style.visibility</p:attrName>
                                        </p:attrNameLst>
                                      </p:cBhvr>
                                      <p:to>
                                        <p:strVal val="visible"/>
                                      </p:to>
                                    </p:set>
                                    <p:anim calcmode="lin" valueType="num">
                                      <p:cBhvr>
                                        <p:cTn id="79" dur="1000" decel="50000" fill="hold">
                                          <p:stCondLst>
                                            <p:cond delay="0"/>
                                          </p:stCondLst>
                                        </p:cTn>
                                        <p:tgtEl>
                                          <p:spTgt spid="88073"/>
                                        </p:tgtEl>
                                        <p:attrNameLst>
                                          <p:attrName>style.rotation</p:attrName>
                                        </p:attrNameLst>
                                      </p:cBhvr>
                                      <p:tavLst>
                                        <p:tav tm="0">
                                          <p:val>
                                            <p:fltVal val="-90"/>
                                          </p:val>
                                        </p:tav>
                                        <p:tav tm="100000">
                                          <p:val>
                                            <p:fltVal val="0"/>
                                          </p:val>
                                        </p:tav>
                                      </p:tavLst>
                                    </p:anim>
                                    <p:anim calcmode="lin" valueType="num">
                                      <p:cBhvr>
                                        <p:cTn id="80" dur="1000" decel="50000" fill="hold">
                                          <p:stCondLst>
                                            <p:cond delay="0"/>
                                          </p:stCondLst>
                                        </p:cTn>
                                        <p:tgtEl>
                                          <p:spTgt spid="88073"/>
                                        </p:tgtEl>
                                        <p:attrNameLst>
                                          <p:attrName>ppt_w</p:attrName>
                                        </p:attrNameLst>
                                      </p:cBhvr>
                                      <p:tavLst>
                                        <p:tav tm="0">
                                          <p:val>
                                            <p:strVal val="#ppt_w"/>
                                          </p:val>
                                        </p:tav>
                                        <p:tav tm="100000">
                                          <p:val>
                                            <p:strVal val="#ppt_w*.05"/>
                                          </p:val>
                                        </p:tav>
                                      </p:tavLst>
                                    </p:anim>
                                    <p:anim calcmode="lin" valueType="num">
                                      <p:cBhvr>
                                        <p:cTn id="81" dur="1000" accel="50000" fill="hold">
                                          <p:stCondLst>
                                            <p:cond delay="1000"/>
                                          </p:stCondLst>
                                        </p:cTn>
                                        <p:tgtEl>
                                          <p:spTgt spid="88073"/>
                                        </p:tgtEl>
                                        <p:attrNameLst>
                                          <p:attrName>ppt_w</p:attrName>
                                        </p:attrNameLst>
                                      </p:cBhvr>
                                      <p:tavLst>
                                        <p:tav tm="0">
                                          <p:val>
                                            <p:strVal val="#ppt_w*.05"/>
                                          </p:val>
                                        </p:tav>
                                        <p:tav tm="100000">
                                          <p:val>
                                            <p:strVal val="#ppt_w"/>
                                          </p:val>
                                        </p:tav>
                                      </p:tavLst>
                                    </p:anim>
                                    <p:anim calcmode="lin" valueType="num">
                                      <p:cBhvr>
                                        <p:cTn id="82" dur="2000" fill="hold"/>
                                        <p:tgtEl>
                                          <p:spTgt spid="88073"/>
                                        </p:tgtEl>
                                        <p:attrNameLst>
                                          <p:attrName>ppt_h</p:attrName>
                                        </p:attrNameLst>
                                      </p:cBhvr>
                                      <p:tavLst>
                                        <p:tav tm="0">
                                          <p:val>
                                            <p:strVal val="#ppt_h"/>
                                          </p:val>
                                        </p:tav>
                                        <p:tav tm="100000">
                                          <p:val>
                                            <p:strVal val="#ppt_h"/>
                                          </p:val>
                                        </p:tav>
                                      </p:tavLst>
                                    </p:anim>
                                    <p:anim calcmode="lin" valueType="num">
                                      <p:cBhvr>
                                        <p:cTn id="83" dur="1000" decel="50000" fill="hold">
                                          <p:stCondLst>
                                            <p:cond delay="0"/>
                                          </p:stCondLst>
                                        </p:cTn>
                                        <p:tgtEl>
                                          <p:spTgt spid="88073"/>
                                        </p:tgtEl>
                                        <p:attrNameLst>
                                          <p:attrName>ppt_x</p:attrName>
                                        </p:attrNameLst>
                                      </p:cBhvr>
                                      <p:tavLst>
                                        <p:tav tm="0">
                                          <p:val>
                                            <p:strVal val="#ppt_x+.4"/>
                                          </p:val>
                                        </p:tav>
                                        <p:tav tm="100000">
                                          <p:val>
                                            <p:strVal val="#ppt_x"/>
                                          </p:val>
                                        </p:tav>
                                      </p:tavLst>
                                    </p:anim>
                                    <p:anim calcmode="lin" valueType="num">
                                      <p:cBhvr>
                                        <p:cTn id="84" dur="1000" decel="50000" fill="hold">
                                          <p:stCondLst>
                                            <p:cond delay="0"/>
                                          </p:stCondLst>
                                        </p:cTn>
                                        <p:tgtEl>
                                          <p:spTgt spid="88073"/>
                                        </p:tgtEl>
                                        <p:attrNameLst>
                                          <p:attrName>ppt_y</p:attrName>
                                        </p:attrNameLst>
                                      </p:cBhvr>
                                      <p:tavLst>
                                        <p:tav tm="0">
                                          <p:val>
                                            <p:strVal val="#ppt_y-.2"/>
                                          </p:val>
                                        </p:tav>
                                        <p:tav tm="100000">
                                          <p:val>
                                            <p:strVal val="#ppt_y+.1"/>
                                          </p:val>
                                        </p:tav>
                                      </p:tavLst>
                                    </p:anim>
                                    <p:anim calcmode="lin" valueType="num">
                                      <p:cBhvr>
                                        <p:cTn id="85" dur="1000" accel="50000" fill="hold">
                                          <p:stCondLst>
                                            <p:cond delay="1000"/>
                                          </p:stCondLst>
                                        </p:cTn>
                                        <p:tgtEl>
                                          <p:spTgt spid="88073"/>
                                        </p:tgtEl>
                                        <p:attrNameLst>
                                          <p:attrName>ppt_y</p:attrName>
                                        </p:attrNameLst>
                                      </p:cBhvr>
                                      <p:tavLst>
                                        <p:tav tm="0">
                                          <p:val>
                                            <p:strVal val="#ppt_y+.1"/>
                                          </p:val>
                                        </p:tav>
                                        <p:tav tm="100000">
                                          <p:val>
                                            <p:strVal val="#ppt_y"/>
                                          </p:val>
                                        </p:tav>
                                      </p:tavLst>
                                    </p:anim>
                                    <p:animEffect transition="in" filter="fade">
                                      <p:cBhvr>
                                        <p:cTn id="86" dur="2000" decel="50000">
                                          <p:stCondLst>
                                            <p:cond delay="0"/>
                                          </p:stCondLst>
                                        </p:cTn>
                                        <p:tgtEl>
                                          <p:spTgt spid="88073"/>
                                        </p:tgtEl>
                                      </p:cBhvr>
                                    </p:animEffect>
                                  </p:childTnLst>
                                </p:cTn>
                              </p:par>
                              <p:par>
                                <p:cTn id="87" presetID="25" presetClass="entr" presetSubtype="0" fill="hold" grpId="0" nodeType="withEffect">
                                  <p:stCondLst>
                                    <p:cond delay="0"/>
                                  </p:stCondLst>
                                  <p:childTnLst>
                                    <p:set>
                                      <p:cBhvr>
                                        <p:cTn id="88" dur="1" fill="hold">
                                          <p:stCondLst>
                                            <p:cond delay="0"/>
                                          </p:stCondLst>
                                        </p:cTn>
                                        <p:tgtEl>
                                          <p:spTgt spid="88074"/>
                                        </p:tgtEl>
                                        <p:attrNameLst>
                                          <p:attrName>style.visibility</p:attrName>
                                        </p:attrNameLst>
                                      </p:cBhvr>
                                      <p:to>
                                        <p:strVal val="visible"/>
                                      </p:to>
                                    </p:set>
                                    <p:anim calcmode="lin" valueType="num">
                                      <p:cBhvr>
                                        <p:cTn id="89" dur="1000" decel="50000" fill="hold">
                                          <p:stCondLst>
                                            <p:cond delay="0"/>
                                          </p:stCondLst>
                                        </p:cTn>
                                        <p:tgtEl>
                                          <p:spTgt spid="88074"/>
                                        </p:tgtEl>
                                        <p:attrNameLst>
                                          <p:attrName>style.rotation</p:attrName>
                                        </p:attrNameLst>
                                      </p:cBhvr>
                                      <p:tavLst>
                                        <p:tav tm="0">
                                          <p:val>
                                            <p:fltVal val="-90"/>
                                          </p:val>
                                        </p:tav>
                                        <p:tav tm="100000">
                                          <p:val>
                                            <p:fltVal val="0"/>
                                          </p:val>
                                        </p:tav>
                                      </p:tavLst>
                                    </p:anim>
                                    <p:anim calcmode="lin" valueType="num">
                                      <p:cBhvr>
                                        <p:cTn id="90" dur="1000" decel="50000" fill="hold">
                                          <p:stCondLst>
                                            <p:cond delay="0"/>
                                          </p:stCondLst>
                                        </p:cTn>
                                        <p:tgtEl>
                                          <p:spTgt spid="88074"/>
                                        </p:tgtEl>
                                        <p:attrNameLst>
                                          <p:attrName>ppt_w</p:attrName>
                                        </p:attrNameLst>
                                      </p:cBhvr>
                                      <p:tavLst>
                                        <p:tav tm="0">
                                          <p:val>
                                            <p:strVal val="#ppt_w"/>
                                          </p:val>
                                        </p:tav>
                                        <p:tav tm="100000">
                                          <p:val>
                                            <p:strVal val="#ppt_w*.05"/>
                                          </p:val>
                                        </p:tav>
                                      </p:tavLst>
                                    </p:anim>
                                    <p:anim calcmode="lin" valueType="num">
                                      <p:cBhvr>
                                        <p:cTn id="91" dur="1000" accel="50000" fill="hold">
                                          <p:stCondLst>
                                            <p:cond delay="1000"/>
                                          </p:stCondLst>
                                        </p:cTn>
                                        <p:tgtEl>
                                          <p:spTgt spid="88074"/>
                                        </p:tgtEl>
                                        <p:attrNameLst>
                                          <p:attrName>ppt_w</p:attrName>
                                        </p:attrNameLst>
                                      </p:cBhvr>
                                      <p:tavLst>
                                        <p:tav tm="0">
                                          <p:val>
                                            <p:strVal val="#ppt_w*.05"/>
                                          </p:val>
                                        </p:tav>
                                        <p:tav tm="100000">
                                          <p:val>
                                            <p:strVal val="#ppt_w"/>
                                          </p:val>
                                        </p:tav>
                                      </p:tavLst>
                                    </p:anim>
                                    <p:anim calcmode="lin" valueType="num">
                                      <p:cBhvr>
                                        <p:cTn id="92" dur="2000" fill="hold"/>
                                        <p:tgtEl>
                                          <p:spTgt spid="88074"/>
                                        </p:tgtEl>
                                        <p:attrNameLst>
                                          <p:attrName>ppt_h</p:attrName>
                                        </p:attrNameLst>
                                      </p:cBhvr>
                                      <p:tavLst>
                                        <p:tav tm="0">
                                          <p:val>
                                            <p:strVal val="#ppt_h"/>
                                          </p:val>
                                        </p:tav>
                                        <p:tav tm="100000">
                                          <p:val>
                                            <p:strVal val="#ppt_h"/>
                                          </p:val>
                                        </p:tav>
                                      </p:tavLst>
                                    </p:anim>
                                    <p:anim calcmode="lin" valueType="num">
                                      <p:cBhvr>
                                        <p:cTn id="93" dur="1000" decel="50000" fill="hold">
                                          <p:stCondLst>
                                            <p:cond delay="0"/>
                                          </p:stCondLst>
                                        </p:cTn>
                                        <p:tgtEl>
                                          <p:spTgt spid="88074"/>
                                        </p:tgtEl>
                                        <p:attrNameLst>
                                          <p:attrName>ppt_x</p:attrName>
                                        </p:attrNameLst>
                                      </p:cBhvr>
                                      <p:tavLst>
                                        <p:tav tm="0">
                                          <p:val>
                                            <p:strVal val="#ppt_x+.4"/>
                                          </p:val>
                                        </p:tav>
                                        <p:tav tm="100000">
                                          <p:val>
                                            <p:strVal val="#ppt_x"/>
                                          </p:val>
                                        </p:tav>
                                      </p:tavLst>
                                    </p:anim>
                                    <p:anim calcmode="lin" valueType="num">
                                      <p:cBhvr>
                                        <p:cTn id="94" dur="1000" decel="50000" fill="hold">
                                          <p:stCondLst>
                                            <p:cond delay="0"/>
                                          </p:stCondLst>
                                        </p:cTn>
                                        <p:tgtEl>
                                          <p:spTgt spid="88074"/>
                                        </p:tgtEl>
                                        <p:attrNameLst>
                                          <p:attrName>ppt_y</p:attrName>
                                        </p:attrNameLst>
                                      </p:cBhvr>
                                      <p:tavLst>
                                        <p:tav tm="0">
                                          <p:val>
                                            <p:strVal val="#ppt_y-.2"/>
                                          </p:val>
                                        </p:tav>
                                        <p:tav tm="100000">
                                          <p:val>
                                            <p:strVal val="#ppt_y+.1"/>
                                          </p:val>
                                        </p:tav>
                                      </p:tavLst>
                                    </p:anim>
                                    <p:anim calcmode="lin" valueType="num">
                                      <p:cBhvr>
                                        <p:cTn id="95" dur="1000" accel="50000" fill="hold">
                                          <p:stCondLst>
                                            <p:cond delay="1000"/>
                                          </p:stCondLst>
                                        </p:cTn>
                                        <p:tgtEl>
                                          <p:spTgt spid="88074"/>
                                        </p:tgtEl>
                                        <p:attrNameLst>
                                          <p:attrName>ppt_y</p:attrName>
                                        </p:attrNameLst>
                                      </p:cBhvr>
                                      <p:tavLst>
                                        <p:tav tm="0">
                                          <p:val>
                                            <p:strVal val="#ppt_y+.1"/>
                                          </p:val>
                                        </p:tav>
                                        <p:tav tm="100000">
                                          <p:val>
                                            <p:strVal val="#ppt_y"/>
                                          </p:val>
                                        </p:tav>
                                      </p:tavLst>
                                    </p:anim>
                                    <p:animEffect transition="in" filter="fade">
                                      <p:cBhvr>
                                        <p:cTn id="96" dur="2000" decel="50000">
                                          <p:stCondLst>
                                            <p:cond delay="0"/>
                                          </p:stCondLst>
                                        </p:cTn>
                                        <p:tgtEl>
                                          <p:spTgt spid="88074"/>
                                        </p:tgtEl>
                                      </p:cBhvr>
                                    </p:animEffect>
                                  </p:childTnLst>
                                </p:cTn>
                              </p:par>
                              <p:par>
                                <p:cTn id="97" presetID="25" presetClass="entr" presetSubtype="0" fill="hold" grpId="0" nodeType="withEffect">
                                  <p:stCondLst>
                                    <p:cond delay="0"/>
                                  </p:stCondLst>
                                  <p:childTnLst>
                                    <p:set>
                                      <p:cBhvr>
                                        <p:cTn id="98" dur="1" fill="hold">
                                          <p:stCondLst>
                                            <p:cond delay="0"/>
                                          </p:stCondLst>
                                        </p:cTn>
                                        <p:tgtEl>
                                          <p:spTgt spid="88075"/>
                                        </p:tgtEl>
                                        <p:attrNameLst>
                                          <p:attrName>style.visibility</p:attrName>
                                        </p:attrNameLst>
                                      </p:cBhvr>
                                      <p:to>
                                        <p:strVal val="visible"/>
                                      </p:to>
                                    </p:set>
                                    <p:anim calcmode="lin" valueType="num">
                                      <p:cBhvr>
                                        <p:cTn id="99" dur="1000" decel="50000" fill="hold">
                                          <p:stCondLst>
                                            <p:cond delay="0"/>
                                          </p:stCondLst>
                                        </p:cTn>
                                        <p:tgtEl>
                                          <p:spTgt spid="88075"/>
                                        </p:tgtEl>
                                        <p:attrNameLst>
                                          <p:attrName>style.rotation</p:attrName>
                                        </p:attrNameLst>
                                      </p:cBhvr>
                                      <p:tavLst>
                                        <p:tav tm="0">
                                          <p:val>
                                            <p:fltVal val="-90"/>
                                          </p:val>
                                        </p:tav>
                                        <p:tav tm="100000">
                                          <p:val>
                                            <p:fltVal val="0"/>
                                          </p:val>
                                        </p:tav>
                                      </p:tavLst>
                                    </p:anim>
                                    <p:anim calcmode="lin" valueType="num">
                                      <p:cBhvr>
                                        <p:cTn id="100" dur="1000" decel="50000" fill="hold">
                                          <p:stCondLst>
                                            <p:cond delay="0"/>
                                          </p:stCondLst>
                                        </p:cTn>
                                        <p:tgtEl>
                                          <p:spTgt spid="88075"/>
                                        </p:tgtEl>
                                        <p:attrNameLst>
                                          <p:attrName>ppt_w</p:attrName>
                                        </p:attrNameLst>
                                      </p:cBhvr>
                                      <p:tavLst>
                                        <p:tav tm="0">
                                          <p:val>
                                            <p:strVal val="#ppt_w"/>
                                          </p:val>
                                        </p:tav>
                                        <p:tav tm="100000">
                                          <p:val>
                                            <p:strVal val="#ppt_w*.05"/>
                                          </p:val>
                                        </p:tav>
                                      </p:tavLst>
                                    </p:anim>
                                    <p:anim calcmode="lin" valueType="num">
                                      <p:cBhvr>
                                        <p:cTn id="101" dur="1000" accel="50000" fill="hold">
                                          <p:stCondLst>
                                            <p:cond delay="1000"/>
                                          </p:stCondLst>
                                        </p:cTn>
                                        <p:tgtEl>
                                          <p:spTgt spid="88075"/>
                                        </p:tgtEl>
                                        <p:attrNameLst>
                                          <p:attrName>ppt_w</p:attrName>
                                        </p:attrNameLst>
                                      </p:cBhvr>
                                      <p:tavLst>
                                        <p:tav tm="0">
                                          <p:val>
                                            <p:strVal val="#ppt_w*.05"/>
                                          </p:val>
                                        </p:tav>
                                        <p:tav tm="100000">
                                          <p:val>
                                            <p:strVal val="#ppt_w"/>
                                          </p:val>
                                        </p:tav>
                                      </p:tavLst>
                                    </p:anim>
                                    <p:anim calcmode="lin" valueType="num">
                                      <p:cBhvr>
                                        <p:cTn id="102" dur="2000" fill="hold"/>
                                        <p:tgtEl>
                                          <p:spTgt spid="88075"/>
                                        </p:tgtEl>
                                        <p:attrNameLst>
                                          <p:attrName>ppt_h</p:attrName>
                                        </p:attrNameLst>
                                      </p:cBhvr>
                                      <p:tavLst>
                                        <p:tav tm="0">
                                          <p:val>
                                            <p:strVal val="#ppt_h"/>
                                          </p:val>
                                        </p:tav>
                                        <p:tav tm="100000">
                                          <p:val>
                                            <p:strVal val="#ppt_h"/>
                                          </p:val>
                                        </p:tav>
                                      </p:tavLst>
                                    </p:anim>
                                    <p:anim calcmode="lin" valueType="num">
                                      <p:cBhvr>
                                        <p:cTn id="103" dur="1000" decel="50000" fill="hold">
                                          <p:stCondLst>
                                            <p:cond delay="0"/>
                                          </p:stCondLst>
                                        </p:cTn>
                                        <p:tgtEl>
                                          <p:spTgt spid="88075"/>
                                        </p:tgtEl>
                                        <p:attrNameLst>
                                          <p:attrName>ppt_x</p:attrName>
                                        </p:attrNameLst>
                                      </p:cBhvr>
                                      <p:tavLst>
                                        <p:tav tm="0">
                                          <p:val>
                                            <p:strVal val="#ppt_x+.4"/>
                                          </p:val>
                                        </p:tav>
                                        <p:tav tm="100000">
                                          <p:val>
                                            <p:strVal val="#ppt_x"/>
                                          </p:val>
                                        </p:tav>
                                      </p:tavLst>
                                    </p:anim>
                                    <p:anim calcmode="lin" valueType="num">
                                      <p:cBhvr>
                                        <p:cTn id="104" dur="1000" decel="50000" fill="hold">
                                          <p:stCondLst>
                                            <p:cond delay="0"/>
                                          </p:stCondLst>
                                        </p:cTn>
                                        <p:tgtEl>
                                          <p:spTgt spid="88075"/>
                                        </p:tgtEl>
                                        <p:attrNameLst>
                                          <p:attrName>ppt_y</p:attrName>
                                        </p:attrNameLst>
                                      </p:cBhvr>
                                      <p:tavLst>
                                        <p:tav tm="0">
                                          <p:val>
                                            <p:strVal val="#ppt_y-.2"/>
                                          </p:val>
                                        </p:tav>
                                        <p:tav tm="100000">
                                          <p:val>
                                            <p:strVal val="#ppt_y+.1"/>
                                          </p:val>
                                        </p:tav>
                                      </p:tavLst>
                                    </p:anim>
                                    <p:anim calcmode="lin" valueType="num">
                                      <p:cBhvr>
                                        <p:cTn id="105" dur="1000" accel="50000" fill="hold">
                                          <p:stCondLst>
                                            <p:cond delay="1000"/>
                                          </p:stCondLst>
                                        </p:cTn>
                                        <p:tgtEl>
                                          <p:spTgt spid="88075"/>
                                        </p:tgtEl>
                                        <p:attrNameLst>
                                          <p:attrName>ppt_y</p:attrName>
                                        </p:attrNameLst>
                                      </p:cBhvr>
                                      <p:tavLst>
                                        <p:tav tm="0">
                                          <p:val>
                                            <p:strVal val="#ppt_y+.1"/>
                                          </p:val>
                                        </p:tav>
                                        <p:tav tm="100000">
                                          <p:val>
                                            <p:strVal val="#ppt_y"/>
                                          </p:val>
                                        </p:tav>
                                      </p:tavLst>
                                    </p:anim>
                                    <p:animEffect transition="in" filter="fade">
                                      <p:cBhvr>
                                        <p:cTn id="106" dur="2000" decel="50000">
                                          <p:stCondLst>
                                            <p:cond delay="0"/>
                                          </p:stCondLst>
                                        </p:cTn>
                                        <p:tgtEl>
                                          <p:spTgt spid="88075"/>
                                        </p:tgtEl>
                                      </p:cBhvr>
                                    </p:animEffect>
                                  </p:childTnLst>
                                </p:cTn>
                              </p:par>
                              <p:par>
                                <p:cTn id="107" presetID="25" presetClass="entr" presetSubtype="0" fill="hold" grpId="0" nodeType="withEffect">
                                  <p:stCondLst>
                                    <p:cond delay="0"/>
                                  </p:stCondLst>
                                  <p:childTnLst>
                                    <p:set>
                                      <p:cBhvr>
                                        <p:cTn id="108" dur="1" fill="hold">
                                          <p:stCondLst>
                                            <p:cond delay="0"/>
                                          </p:stCondLst>
                                        </p:cTn>
                                        <p:tgtEl>
                                          <p:spTgt spid="88076"/>
                                        </p:tgtEl>
                                        <p:attrNameLst>
                                          <p:attrName>style.visibility</p:attrName>
                                        </p:attrNameLst>
                                      </p:cBhvr>
                                      <p:to>
                                        <p:strVal val="visible"/>
                                      </p:to>
                                    </p:set>
                                    <p:anim calcmode="lin" valueType="num">
                                      <p:cBhvr>
                                        <p:cTn id="109" dur="1000" decel="50000" fill="hold">
                                          <p:stCondLst>
                                            <p:cond delay="0"/>
                                          </p:stCondLst>
                                        </p:cTn>
                                        <p:tgtEl>
                                          <p:spTgt spid="88076"/>
                                        </p:tgtEl>
                                        <p:attrNameLst>
                                          <p:attrName>style.rotation</p:attrName>
                                        </p:attrNameLst>
                                      </p:cBhvr>
                                      <p:tavLst>
                                        <p:tav tm="0">
                                          <p:val>
                                            <p:fltVal val="-90"/>
                                          </p:val>
                                        </p:tav>
                                        <p:tav tm="100000">
                                          <p:val>
                                            <p:fltVal val="0"/>
                                          </p:val>
                                        </p:tav>
                                      </p:tavLst>
                                    </p:anim>
                                    <p:anim calcmode="lin" valueType="num">
                                      <p:cBhvr>
                                        <p:cTn id="110" dur="1000" decel="50000" fill="hold">
                                          <p:stCondLst>
                                            <p:cond delay="0"/>
                                          </p:stCondLst>
                                        </p:cTn>
                                        <p:tgtEl>
                                          <p:spTgt spid="88076"/>
                                        </p:tgtEl>
                                        <p:attrNameLst>
                                          <p:attrName>ppt_w</p:attrName>
                                        </p:attrNameLst>
                                      </p:cBhvr>
                                      <p:tavLst>
                                        <p:tav tm="0">
                                          <p:val>
                                            <p:strVal val="#ppt_w"/>
                                          </p:val>
                                        </p:tav>
                                        <p:tav tm="100000">
                                          <p:val>
                                            <p:strVal val="#ppt_w*.05"/>
                                          </p:val>
                                        </p:tav>
                                      </p:tavLst>
                                    </p:anim>
                                    <p:anim calcmode="lin" valueType="num">
                                      <p:cBhvr>
                                        <p:cTn id="111" dur="1000" accel="50000" fill="hold">
                                          <p:stCondLst>
                                            <p:cond delay="1000"/>
                                          </p:stCondLst>
                                        </p:cTn>
                                        <p:tgtEl>
                                          <p:spTgt spid="88076"/>
                                        </p:tgtEl>
                                        <p:attrNameLst>
                                          <p:attrName>ppt_w</p:attrName>
                                        </p:attrNameLst>
                                      </p:cBhvr>
                                      <p:tavLst>
                                        <p:tav tm="0">
                                          <p:val>
                                            <p:strVal val="#ppt_w*.05"/>
                                          </p:val>
                                        </p:tav>
                                        <p:tav tm="100000">
                                          <p:val>
                                            <p:strVal val="#ppt_w"/>
                                          </p:val>
                                        </p:tav>
                                      </p:tavLst>
                                    </p:anim>
                                    <p:anim calcmode="lin" valueType="num">
                                      <p:cBhvr>
                                        <p:cTn id="112" dur="2000" fill="hold"/>
                                        <p:tgtEl>
                                          <p:spTgt spid="88076"/>
                                        </p:tgtEl>
                                        <p:attrNameLst>
                                          <p:attrName>ppt_h</p:attrName>
                                        </p:attrNameLst>
                                      </p:cBhvr>
                                      <p:tavLst>
                                        <p:tav tm="0">
                                          <p:val>
                                            <p:strVal val="#ppt_h"/>
                                          </p:val>
                                        </p:tav>
                                        <p:tav tm="100000">
                                          <p:val>
                                            <p:strVal val="#ppt_h"/>
                                          </p:val>
                                        </p:tav>
                                      </p:tavLst>
                                    </p:anim>
                                    <p:anim calcmode="lin" valueType="num">
                                      <p:cBhvr>
                                        <p:cTn id="113" dur="1000" decel="50000" fill="hold">
                                          <p:stCondLst>
                                            <p:cond delay="0"/>
                                          </p:stCondLst>
                                        </p:cTn>
                                        <p:tgtEl>
                                          <p:spTgt spid="88076"/>
                                        </p:tgtEl>
                                        <p:attrNameLst>
                                          <p:attrName>ppt_x</p:attrName>
                                        </p:attrNameLst>
                                      </p:cBhvr>
                                      <p:tavLst>
                                        <p:tav tm="0">
                                          <p:val>
                                            <p:strVal val="#ppt_x+.4"/>
                                          </p:val>
                                        </p:tav>
                                        <p:tav tm="100000">
                                          <p:val>
                                            <p:strVal val="#ppt_x"/>
                                          </p:val>
                                        </p:tav>
                                      </p:tavLst>
                                    </p:anim>
                                    <p:anim calcmode="lin" valueType="num">
                                      <p:cBhvr>
                                        <p:cTn id="114" dur="1000" decel="50000" fill="hold">
                                          <p:stCondLst>
                                            <p:cond delay="0"/>
                                          </p:stCondLst>
                                        </p:cTn>
                                        <p:tgtEl>
                                          <p:spTgt spid="88076"/>
                                        </p:tgtEl>
                                        <p:attrNameLst>
                                          <p:attrName>ppt_y</p:attrName>
                                        </p:attrNameLst>
                                      </p:cBhvr>
                                      <p:tavLst>
                                        <p:tav tm="0">
                                          <p:val>
                                            <p:strVal val="#ppt_y-.2"/>
                                          </p:val>
                                        </p:tav>
                                        <p:tav tm="100000">
                                          <p:val>
                                            <p:strVal val="#ppt_y+.1"/>
                                          </p:val>
                                        </p:tav>
                                      </p:tavLst>
                                    </p:anim>
                                    <p:anim calcmode="lin" valueType="num">
                                      <p:cBhvr>
                                        <p:cTn id="115" dur="1000" accel="50000" fill="hold">
                                          <p:stCondLst>
                                            <p:cond delay="1000"/>
                                          </p:stCondLst>
                                        </p:cTn>
                                        <p:tgtEl>
                                          <p:spTgt spid="88076"/>
                                        </p:tgtEl>
                                        <p:attrNameLst>
                                          <p:attrName>ppt_y</p:attrName>
                                        </p:attrNameLst>
                                      </p:cBhvr>
                                      <p:tavLst>
                                        <p:tav tm="0">
                                          <p:val>
                                            <p:strVal val="#ppt_y+.1"/>
                                          </p:val>
                                        </p:tav>
                                        <p:tav tm="100000">
                                          <p:val>
                                            <p:strVal val="#ppt_y"/>
                                          </p:val>
                                        </p:tav>
                                      </p:tavLst>
                                    </p:anim>
                                    <p:animEffect transition="in" filter="fade">
                                      <p:cBhvr>
                                        <p:cTn id="116" dur="2000" decel="50000">
                                          <p:stCondLst>
                                            <p:cond delay="0"/>
                                          </p:stCondLst>
                                        </p:cTn>
                                        <p:tgtEl>
                                          <p:spTgt spid="88076"/>
                                        </p:tgtEl>
                                      </p:cBhvr>
                                    </p:animEffect>
                                  </p:childTnLst>
                                </p:cTn>
                              </p:par>
                              <p:par>
                                <p:cTn id="117" presetID="25" presetClass="entr" presetSubtype="0" fill="hold" grpId="0" nodeType="withEffect">
                                  <p:stCondLst>
                                    <p:cond delay="0"/>
                                  </p:stCondLst>
                                  <p:childTnLst>
                                    <p:set>
                                      <p:cBhvr>
                                        <p:cTn id="118" dur="1" fill="hold">
                                          <p:stCondLst>
                                            <p:cond delay="0"/>
                                          </p:stCondLst>
                                        </p:cTn>
                                        <p:tgtEl>
                                          <p:spTgt spid="88077"/>
                                        </p:tgtEl>
                                        <p:attrNameLst>
                                          <p:attrName>style.visibility</p:attrName>
                                        </p:attrNameLst>
                                      </p:cBhvr>
                                      <p:to>
                                        <p:strVal val="visible"/>
                                      </p:to>
                                    </p:set>
                                    <p:anim calcmode="lin" valueType="num">
                                      <p:cBhvr>
                                        <p:cTn id="119" dur="1000" decel="50000" fill="hold">
                                          <p:stCondLst>
                                            <p:cond delay="0"/>
                                          </p:stCondLst>
                                        </p:cTn>
                                        <p:tgtEl>
                                          <p:spTgt spid="88077"/>
                                        </p:tgtEl>
                                        <p:attrNameLst>
                                          <p:attrName>style.rotation</p:attrName>
                                        </p:attrNameLst>
                                      </p:cBhvr>
                                      <p:tavLst>
                                        <p:tav tm="0">
                                          <p:val>
                                            <p:fltVal val="-90"/>
                                          </p:val>
                                        </p:tav>
                                        <p:tav tm="100000">
                                          <p:val>
                                            <p:fltVal val="0"/>
                                          </p:val>
                                        </p:tav>
                                      </p:tavLst>
                                    </p:anim>
                                    <p:anim calcmode="lin" valueType="num">
                                      <p:cBhvr>
                                        <p:cTn id="120" dur="1000" decel="50000" fill="hold">
                                          <p:stCondLst>
                                            <p:cond delay="0"/>
                                          </p:stCondLst>
                                        </p:cTn>
                                        <p:tgtEl>
                                          <p:spTgt spid="88077"/>
                                        </p:tgtEl>
                                        <p:attrNameLst>
                                          <p:attrName>ppt_w</p:attrName>
                                        </p:attrNameLst>
                                      </p:cBhvr>
                                      <p:tavLst>
                                        <p:tav tm="0">
                                          <p:val>
                                            <p:strVal val="#ppt_w"/>
                                          </p:val>
                                        </p:tav>
                                        <p:tav tm="100000">
                                          <p:val>
                                            <p:strVal val="#ppt_w*.05"/>
                                          </p:val>
                                        </p:tav>
                                      </p:tavLst>
                                    </p:anim>
                                    <p:anim calcmode="lin" valueType="num">
                                      <p:cBhvr>
                                        <p:cTn id="121" dur="1000" accel="50000" fill="hold">
                                          <p:stCondLst>
                                            <p:cond delay="1000"/>
                                          </p:stCondLst>
                                        </p:cTn>
                                        <p:tgtEl>
                                          <p:spTgt spid="88077"/>
                                        </p:tgtEl>
                                        <p:attrNameLst>
                                          <p:attrName>ppt_w</p:attrName>
                                        </p:attrNameLst>
                                      </p:cBhvr>
                                      <p:tavLst>
                                        <p:tav tm="0">
                                          <p:val>
                                            <p:strVal val="#ppt_w*.05"/>
                                          </p:val>
                                        </p:tav>
                                        <p:tav tm="100000">
                                          <p:val>
                                            <p:strVal val="#ppt_w"/>
                                          </p:val>
                                        </p:tav>
                                      </p:tavLst>
                                    </p:anim>
                                    <p:anim calcmode="lin" valueType="num">
                                      <p:cBhvr>
                                        <p:cTn id="122" dur="2000" fill="hold"/>
                                        <p:tgtEl>
                                          <p:spTgt spid="88077"/>
                                        </p:tgtEl>
                                        <p:attrNameLst>
                                          <p:attrName>ppt_h</p:attrName>
                                        </p:attrNameLst>
                                      </p:cBhvr>
                                      <p:tavLst>
                                        <p:tav tm="0">
                                          <p:val>
                                            <p:strVal val="#ppt_h"/>
                                          </p:val>
                                        </p:tav>
                                        <p:tav tm="100000">
                                          <p:val>
                                            <p:strVal val="#ppt_h"/>
                                          </p:val>
                                        </p:tav>
                                      </p:tavLst>
                                    </p:anim>
                                    <p:anim calcmode="lin" valueType="num">
                                      <p:cBhvr>
                                        <p:cTn id="123" dur="1000" decel="50000" fill="hold">
                                          <p:stCondLst>
                                            <p:cond delay="0"/>
                                          </p:stCondLst>
                                        </p:cTn>
                                        <p:tgtEl>
                                          <p:spTgt spid="88077"/>
                                        </p:tgtEl>
                                        <p:attrNameLst>
                                          <p:attrName>ppt_x</p:attrName>
                                        </p:attrNameLst>
                                      </p:cBhvr>
                                      <p:tavLst>
                                        <p:tav tm="0">
                                          <p:val>
                                            <p:strVal val="#ppt_x+.4"/>
                                          </p:val>
                                        </p:tav>
                                        <p:tav tm="100000">
                                          <p:val>
                                            <p:strVal val="#ppt_x"/>
                                          </p:val>
                                        </p:tav>
                                      </p:tavLst>
                                    </p:anim>
                                    <p:anim calcmode="lin" valueType="num">
                                      <p:cBhvr>
                                        <p:cTn id="124" dur="1000" decel="50000" fill="hold">
                                          <p:stCondLst>
                                            <p:cond delay="0"/>
                                          </p:stCondLst>
                                        </p:cTn>
                                        <p:tgtEl>
                                          <p:spTgt spid="88077"/>
                                        </p:tgtEl>
                                        <p:attrNameLst>
                                          <p:attrName>ppt_y</p:attrName>
                                        </p:attrNameLst>
                                      </p:cBhvr>
                                      <p:tavLst>
                                        <p:tav tm="0">
                                          <p:val>
                                            <p:strVal val="#ppt_y-.2"/>
                                          </p:val>
                                        </p:tav>
                                        <p:tav tm="100000">
                                          <p:val>
                                            <p:strVal val="#ppt_y+.1"/>
                                          </p:val>
                                        </p:tav>
                                      </p:tavLst>
                                    </p:anim>
                                    <p:anim calcmode="lin" valueType="num">
                                      <p:cBhvr>
                                        <p:cTn id="125" dur="1000" accel="50000" fill="hold">
                                          <p:stCondLst>
                                            <p:cond delay="1000"/>
                                          </p:stCondLst>
                                        </p:cTn>
                                        <p:tgtEl>
                                          <p:spTgt spid="88077"/>
                                        </p:tgtEl>
                                        <p:attrNameLst>
                                          <p:attrName>ppt_y</p:attrName>
                                        </p:attrNameLst>
                                      </p:cBhvr>
                                      <p:tavLst>
                                        <p:tav tm="0">
                                          <p:val>
                                            <p:strVal val="#ppt_y+.1"/>
                                          </p:val>
                                        </p:tav>
                                        <p:tav tm="100000">
                                          <p:val>
                                            <p:strVal val="#ppt_y"/>
                                          </p:val>
                                        </p:tav>
                                      </p:tavLst>
                                    </p:anim>
                                    <p:animEffect transition="in" filter="fade">
                                      <p:cBhvr>
                                        <p:cTn id="126" dur="2000" decel="50000">
                                          <p:stCondLst>
                                            <p:cond delay="0"/>
                                          </p:stCondLst>
                                        </p:cTn>
                                        <p:tgtEl>
                                          <p:spTgt spid="88077"/>
                                        </p:tgtEl>
                                      </p:cBhvr>
                                    </p:animEffect>
                                  </p:childTnLst>
                                </p:cTn>
                              </p:par>
                              <p:par>
                                <p:cTn id="127" presetID="25" presetClass="entr" presetSubtype="0" fill="hold" grpId="0" nodeType="withEffect">
                                  <p:stCondLst>
                                    <p:cond delay="0"/>
                                  </p:stCondLst>
                                  <p:childTnLst>
                                    <p:set>
                                      <p:cBhvr>
                                        <p:cTn id="128" dur="1" fill="hold">
                                          <p:stCondLst>
                                            <p:cond delay="0"/>
                                          </p:stCondLst>
                                        </p:cTn>
                                        <p:tgtEl>
                                          <p:spTgt spid="88078"/>
                                        </p:tgtEl>
                                        <p:attrNameLst>
                                          <p:attrName>style.visibility</p:attrName>
                                        </p:attrNameLst>
                                      </p:cBhvr>
                                      <p:to>
                                        <p:strVal val="visible"/>
                                      </p:to>
                                    </p:set>
                                    <p:anim calcmode="lin" valueType="num">
                                      <p:cBhvr>
                                        <p:cTn id="129" dur="1000" decel="50000" fill="hold">
                                          <p:stCondLst>
                                            <p:cond delay="0"/>
                                          </p:stCondLst>
                                        </p:cTn>
                                        <p:tgtEl>
                                          <p:spTgt spid="88078"/>
                                        </p:tgtEl>
                                        <p:attrNameLst>
                                          <p:attrName>style.rotation</p:attrName>
                                        </p:attrNameLst>
                                      </p:cBhvr>
                                      <p:tavLst>
                                        <p:tav tm="0">
                                          <p:val>
                                            <p:fltVal val="-90"/>
                                          </p:val>
                                        </p:tav>
                                        <p:tav tm="100000">
                                          <p:val>
                                            <p:fltVal val="0"/>
                                          </p:val>
                                        </p:tav>
                                      </p:tavLst>
                                    </p:anim>
                                    <p:anim calcmode="lin" valueType="num">
                                      <p:cBhvr>
                                        <p:cTn id="130" dur="1000" decel="50000" fill="hold">
                                          <p:stCondLst>
                                            <p:cond delay="0"/>
                                          </p:stCondLst>
                                        </p:cTn>
                                        <p:tgtEl>
                                          <p:spTgt spid="88078"/>
                                        </p:tgtEl>
                                        <p:attrNameLst>
                                          <p:attrName>ppt_w</p:attrName>
                                        </p:attrNameLst>
                                      </p:cBhvr>
                                      <p:tavLst>
                                        <p:tav tm="0">
                                          <p:val>
                                            <p:strVal val="#ppt_w"/>
                                          </p:val>
                                        </p:tav>
                                        <p:tav tm="100000">
                                          <p:val>
                                            <p:strVal val="#ppt_w*.05"/>
                                          </p:val>
                                        </p:tav>
                                      </p:tavLst>
                                    </p:anim>
                                    <p:anim calcmode="lin" valueType="num">
                                      <p:cBhvr>
                                        <p:cTn id="131" dur="1000" accel="50000" fill="hold">
                                          <p:stCondLst>
                                            <p:cond delay="1000"/>
                                          </p:stCondLst>
                                        </p:cTn>
                                        <p:tgtEl>
                                          <p:spTgt spid="88078"/>
                                        </p:tgtEl>
                                        <p:attrNameLst>
                                          <p:attrName>ppt_w</p:attrName>
                                        </p:attrNameLst>
                                      </p:cBhvr>
                                      <p:tavLst>
                                        <p:tav tm="0">
                                          <p:val>
                                            <p:strVal val="#ppt_w*.05"/>
                                          </p:val>
                                        </p:tav>
                                        <p:tav tm="100000">
                                          <p:val>
                                            <p:strVal val="#ppt_w"/>
                                          </p:val>
                                        </p:tav>
                                      </p:tavLst>
                                    </p:anim>
                                    <p:anim calcmode="lin" valueType="num">
                                      <p:cBhvr>
                                        <p:cTn id="132" dur="2000" fill="hold"/>
                                        <p:tgtEl>
                                          <p:spTgt spid="88078"/>
                                        </p:tgtEl>
                                        <p:attrNameLst>
                                          <p:attrName>ppt_h</p:attrName>
                                        </p:attrNameLst>
                                      </p:cBhvr>
                                      <p:tavLst>
                                        <p:tav tm="0">
                                          <p:val>
                                            <p:strVal val="#ppt_h"/>
                                          </p:val>
                                        </p:tav>
                                        <p:tav tm="100000">
                                          <p:val>
                                            <p:strVal val="#ppt_h"/>
                                          </p:val>
                                        </p:tav>
                                      </p:tavLst>
                                    </p:anim>
                                    <p:anim calcmode="lin" valueType="num">
                                      <p:cBhvr>
                                        <p:cTn id="133" dur="1000" decel="50000" fill="hold">
                                          <p:stCondLst>
                                            <p:cond delay="0"/>
                                          </p:stCondLst>
                                        </p:cTn>
                                        <p:tgtEl>
                                          <p:spTgt spid="88078"/>
                                        </p:tgtEl>
                                        <p:attrNameLst>
                                          <p:attrName>ppt_x</p:attrName>
                                        </p:attrNameLst>
                                      </p:cBhvr>
                                      <p:tavLst>
                                        <p:tav tm="0">
                                          <p:val>
                                            <p:strVal val="#ppt_x+.4"/>
                                          </p:val>
                                        </p:tav>
                                        <p:tav tm="100000">
                                          <p:val>
                                            <p:strVal val="#ppt_x"/>
                                          </p:val>
                                        </p:tav>
                                      </p:tavLst>
                                    </p:anim>
                                    <p:anim calcmode="lin" valueType="num">
                                      <p:cBhvr>
                                        <p:cTn id="134" dur="1000" decel="50000" fill="hold">
                                          <p:stCondLst>
                                            <p:cond delay="0"/>
                                          </p:stCondLst>
                                        </p:cTn>
                                        <p:tgtEl>
                                          <p:spTgt spid="88078"/>
                                        </p:tgtEl>
                                        <p:attrNameLst>
                                          <p:attrName>ppt_y</p:attrName>
                                        </p:attrNameLst>
                                      </p:cBhvr>
                                      <p:tavLst>
                                        <p:tav tm="0">
                                          <p:val>
                                            <p:strVal val="#ppt_y-.2"/>
                                          </p:val>
                                        </p:tav>
                                        <p:tav tm="100000">
                                          <p:val>
                                            <p:strVal val="#ppt_y+.1"/>
                                          </p:val>
                                        </p:tav>
                                      </p:tavLst>
                                    </p:anim>
                                    <p:anim calcmode="lin" valueType="num">
                                      <p:cBhvr>
                                        <p:cTn id="135" dur="1000" accel="50000" fill="hold">
                                          <p:stCondLst>
                                            <p:cond delay="1000"/>
                                          </p:stCondLst>
                                        </p:cTn>
                                        <p:tgtEl>
                                          <p:spTgt spid="88078"/>
                                        </p:tgtEl>
                                        <p:attrNameLst>
                                          <p:attrName>ppt_y</p:attrName>
                                        </p:attrNameLst>
                                      </p:cBhvr>
                                      <p:tavLst>
                                        <p:tav tm="0">
                                          <p:val>
                                            <p:strVal val="#ppt_y+.1"/>
                                          </p:val>
                                        </p:tav>
                                        <p:tav tm="100000">
                                          <p:val>
                                            <p:strVal val="#ppt_y"/>
                                          </p:val>
                                        </p:tav>
                                      </p:tavLst>
                                    </p:anim>
                                    <p:animEffect transition="in" filter="fade">
                                      <p:cBhvr>
                                        <p:cTn id="136" dur="2000" decel="50000">
                                          <p:stCondLst>
                                            <p:cond delay="0"/>
                                          </p:stCondLst>
                                        </p:cTn>
                                        <p:tgtEl>
                                          <p:spTgt spid="88078"/>
                                        </p:tgtEl>
                                      </p:cBhvr>
                                    </p:animEffect>
                                  </p:childTnLst>
                                </p:cTn>
                              </p:par>
                              <p:par>
                                <p:cTn id="137" presetID="25" presetClass="entr" presetSubtype="0" fill="hold" grpId="0" nodeType="withEffect">
                                  <p:stCondLst>
                                    <p:cond delay="0"/>
                                  </p:stCondLst>
                                  <p:childTnLst>
                                    <p:set>
                                      <p:cBhvr>
                                        <p:cTn id="138" dur="1" fill="hold">
                                          <p:stCondLst>
                                            <p:cond delay="0"/>
                                          </p:stCondLst>
                                        </p:cTn>
                                        <p:tgtEl>
                                          <p:spTgt spid="88079"/>
                                        </p:tgtEl>
                                        <p:attrNameLst>
                                          <p:attrName>style.visibility</p:attrName>
                                        </p:attrNameLst>
                                      </p:cBhvr>
                                      <p:to>
                                        <p:strVal val="visible"/>
                                      </p:to>
                                    </p:set>
                                    <p:anim calcmode="lin" valueType="num">
                                      <p:cBhvr>
                                        <p:cTn id="139" dur="1000" decel="50000" fill="hold">
                                          <p:stCondLst>
                                            <p:cond delay="0"/>
                                          </p:stCondLst>
                                        </p:cTn>
                                        <p:tgtEl>
                                          <p:spTgt spid="88079"/>
                                        </p:tgtEl>
                                        <p:attrNameLst>
                                          <p:attrName>style.rotation</p:attrName>
                                        </p:attrNameLst>
                                      </p:cBhvr>
                                      <p:tavLst>
                                        <p:tav tm="0">
                                          <p:val>
                                            <p:fltVal val="-90"/>
                                          </p:val>
                                        </p:tav>
                                        <p:tav tm="100000">
                                          <p:val>
                                            <p:fltVal val="0"/>
                                          </p:val>
                                        </p:tav>
                                      </p:tavLst>
                                    </p:anim>
                                    <p:anim calcmode="lin" valueType="num">
                                      <p:cBhvr>
                                        <p:cTn id="140" dur="1000" decel="50000" fill="hold">
                                          <p:stCondLst>
                                            <p:cond delay="0"/>
                                          </p:stCondLst>
                                        </p:cTn>
                                        <p:tgtEl>
                                          <p:spTgt spid="88079"/>
                                        </p:tgtEl>
                                        <p:attrNameLst>
                                          <p:attrName>ppt_w</p:attrName>
                                        </p:attrNameLst>
                                      </p:cBhvr>
                                      <p:tavLst>
                                        <p:tav tm="0">
                                          <p:val>
                                            <p:strVal val="#ppt_w"/>
                                          </p:val>
                                        </p:tav>
                                        <p:tav tm="100000">
                                          <p:val>
                                            <p:strVal val="#ppt_w*.05"/>
                                          </p:val>
                                        </p:tav>
                                      </p:tavLst>
                                    </p:anim>
                                    <p:anim calcmode="lin" valueType="num">
                                      <p:cBhvr>
                                        <p:cTn id="141" dur="1000" accel="50000" fill="hold">
                                          <p:stCondLst>
                                            <p:cond delay="1000"/>
                                          </p:stCondLst>
                                        </p:cTn>
                                        <p:tgtEl>
                                          <p:spTgt spid="88079"/>
                                        </p:tgtEl>
                                        <p:attrNameLst>
                                          <p:attrName>ppt_w</p:attrName>
                                        </p:attrNameLst>
                                      </p:cBhvr>
                                      <p:tavLst>
                                        <p:tav tm="0">
                                          <p:val>
                                            <p:strVal val="#ppt_w*.05"/>
                                          </p:val>
                                        </p:tav>
                                        <p:tav tm="100000">
                                          <p:val>
                                            <p:strVal val="#ppt_w"/>
                                          </p:val>
                                        </p:tav>
                                      </p:tavLst>
                                    </p:anim>
                                    <p:anim calcmode="lin" valueType="num">
                                      <p:cBhvr>
                                        <p:cTn id="142" dur="2000" fill="hold"/>
                                        <p:tgtEl>
                                          <p:spTgt spid="88079"/>
                                        </p:tgtEl>
                                        <p:attrNameLst>
                                          <p:attrName>ppt_h</p:attrName>
                                        </p:attrNameLst>
                                      </p:cBhvr>
                                      <p:tavLst>
                                        <p:tav tm="0">
                                          <p:val>
                                            <p:strVal val="#ppt_h"/>
                                          </p:val>
                                        </p:tav>
                                        <p:tav tm="100000">
                                          <p:val>
                                            <p:strVal val="#ppt_h"/>
                                          </p:val>
                                        </p:tav>
                                      </p:tavLst>
                                    </p:anim>
                                    <p:anim calcmode="lin" valueType="num">
                                      <p:cBhvr>
                                        <p:cTn id="143" dur="1000" decel="50000" fill="hold">
                                          <p:stCondLst>
                                            <p:cond delay="0"/>
                                          </p:stCondLst>
                                        </p:cTn>
                                        <p:tgtEl>
                                          <p:spTgt spid="88079"/>
                                        </p:tgtEl>
                                        <p:attrNameLst>
                                          <p:attrName>ppt_x</p:attrName>
                                        </p:attrNameLst>
                                      </p:cBhvr>
                                      <p:tavLst>
                                        <p:tav tm="0">
                                          <p:val>
                                            <p:strVal val="#ppt_x+.4"/>
                                          </p:val>
                                        </p:tav>
                                        <p:tav tm="100000">
                                          <p:val>
                                            <p:strVal val="#ppt_x"/>
                                          </p:val>
                                        </p:tav>
                                      </p:tavLst>
                                    </p:anim>
                                    <p:anim calcmode="lin" valueType="num">
                                      <p:cBhvr>
                                        <p:cTn id="144" dur="1000" decel="50000" fill="hold">
                                          <p:stCondLst>
                                            <p:cond delay="0"/>
                                          </p:stCondLst>
                                        </p:cTn>
                                        <p:tgtEl>
                                          <p:spTgt spid="88079"/>
                                        </p:tgtEl>
                                        <p:attrNameLst>
                                          <p:attrName>ppt_y</p:attrName>
                                        </p:attrNameLst>
                                      </p:cBhvr>
                                      <p:tavLst>
                                        <p:tav tm="0">
                                          <p:val>
                                            <p:strVal val="#ppt_y-.2"/>
                                          </p:val>
                                        </p:tav>
                                        <p:tav tm="100000">
                                          <p:val>
                                            <p:strVal val="#ppt_y+.1"/>
                                          </p:val>
                                        </p:tav>
                                      </p:tavLst>
                                    </p:anim>
                                    <p:anim calcmode="lin" valueType="num">
                                      <p:cBhvr>
                                        <p:cTn id="145" dur="1000" accel="50000" fill="hold">
                                          <p:stCondLst>
                                            <p:cond delay="1000"/>
                                          </p:stCondLst>
                                        </p:cTn>
                                        <p:tgtEl>
                                          <p:spTgt spid="88079"/>
                                        </p:tgtEl>
                                        <p:attrNameLst>
                                          <p:attrName>ppt_y</p:attrName>
                                        </p:attrNameLst>
                                      </p:cBhvr>
                                      <p:tavLst>
                                        <p:tav tm="0">
                                          <p:val>
                                            <p:strVal val="#ppt_y+.1"/>
                                          </p:val>
                                        </p:tav>
                                        <p:tav tm="100000">
                                          <p:val>
                                            <p:strVal val="#ppt_y"/>
                                          </p:val>
                                        </p:tav>
                                      </p:tavLst>
                                    </p:anim>
                                    <p:animEffect transition="in" filter="fade">
                                      <p:cBhvr>
                                        <p:cTn id="146" dur="2000" decel="50000">
                                          <p:stCondLst>
                                            <p:cond delay="0"/>
                                          </p:stCondLst>
                                        </p:cTn>
                                        <p:tgtEl>
                                          <p:spTgt spid="88079"/>
                                        </p:tgtEl>
                                      </p:cBhvr>
                                    </p:animEffect>
                                  </p:childTnLst>
                                </p:cTn>
                              </p:par>
                              <p:par>
                                <p:cTn id="147" presetID="25" presetClass="entr" presetSubtype="0" fill="hold" nodeType="withEffect">
                                  <p:stCondLst>
                                    <p:cond delay="0"/>
                                  </p:stCondLst>
                                  <p:childTnLst>
                                    <p:set>
                                      <p:cBhvr>
                                        <p:cTn id="148" dur="1" fill="hold">
                                          <p:stCondLst>
                                            <p:cond delay="0"/>
                                          </p:stCondLst>
                                        </p:cTn>
                                        <p:tgtEl>
                                          <p:spTgt spid="88080"/>
                                        </p:tgtEl>
                                        <p:attrNameLst>
                                          <p:attrName>style.visibility</p:attrName>
                                        </p:attrNameLst>
                                      </p:cBhvr>
                                      <p:to>
                                        <p:strVal val="visible"/>
                                      </p:to>
                                    </p:set>
                                    <p:anim calcmode="lin" valueType="num">
                                      <p:cBhvr>
                                        <p:cTn id="149" dur="1000" decel="50000" fill="hold">
                                          <p:stCondLst>
                                            <p:cond delay="0"/>
                                          </p:stCondLst>
                                        </p:cTn>
                                        <p:tgtEl>
                                          <p:spTgt spid="88080"/>
                                        </p:tgtEl>
                                        <p:attrNameLst>
                                          <p:attrName>style.rotation</p:attrName>
                                        </p:attrNameLst>
                                      </p:cBhvr>
                                      <p:tavLst>
                                        <p:tav tm="0">
                                          <p:val>
                                            <p:fltVal val="-90"/>
                                          </p:val>
                                        </p:tav>
                                        <p:tav tm="100000">
                                          <p:val>
                                            <p:fltVal val="0"/>
                                          </p:val>
                                        </p:tav>
                                      </p:tavLst>
                                    </p:anim>
                                    <p:anim calcmode="lin" valueType="num">
                                      <p:cBhvr>
                                        <p:cTn id="150" dur="1000" decel="50000" fill="hold">
                                          <p:stCondLst>
                                            <p:cond delay="0"/>
                                          </p:stCondLst>
                                        </p:cTn>
                                        <p:tgtEl>
                                          <p:spTgt spid="88080"/>
                                        </p:tgtEl>
                                        <p:attrNameLst>
                                          <p:attrName>ppt_w</p:attrName>
                                        </p:attrNameLst>
                                      </p:cBhvr>
                                      <p:tavLst>
                                        <p:tav tm="0">
                                          <p:val>
                                            <p:strVal val="#ppt_w"/>
                                          </p:val>
                                        </p:tav>
                                        <p:tav tm="100000">
                                          <p:val>
                                            <p:strVal val="#ppt_w*.05"/>
                                          </p:val>
                                        </p:tav>
                                      </p:tavLst>
                                    </p:anim>
                                    <p:anim calcmode="lin" valueType="num">
                                      <p:cBhvr>
                                        <p:cTn id="151" dur="1000" accel="50000" fill="hold">
                                          <p:stCondLst>
                                            <p:cond delay="1000"/>
                                          </p:stCondLst>
                                        </p:cTn>
                                        <p:tgtEl>
                                          <p:spTgt spid="88080"/>
                                        </p:tgtEl>
                                        <p:attrNameLst>
                                          <p:attrName>ppt_w</p:attrName>
                                        </p:attrNameLst>
                                      </p:cBhvr>
                                      <p:tavLst>
                                        <p:tav tm="0">
                                          <p:val>
                                            <p:strVal val="#ppt_w*.05"/>
                                          </p:val>
                                        </p:tav>
                                        <p:tav tm="100000">
                                          <p:val>
                                            <p:strVal val="#ppt_w"/>
                                          </p:val>
                                        </p:tav>
                                      </p:tavLst>
                                    </p:anim>
                                    <p:anim calcmode="lin" valueType="num">
                                      <p:cBhvr>
                                        <p:cTn id="152" dur="2000" fill="hold"/>
                                        <p:tgtEl>
                                          <p:spTgt spid="88080"/>
                                        </p:tgtEl>
                                        <p:attrNameLst>
                                          <p:attrName>ppt_h</p:attrName>
                                        </p:attrNameLst>
                                      </p:cBhvr>
                                      <p:tavLst>
                                        <p:tav tm="0">
                                          <p:val>
                                            <p:strVal val="#ppt_h"/>
                                          </p:val>
                                        </p:tav>
                                        <p:tav tm="100000">
                                          <p:val>
                                            <p:strVal val="#ppt_h"/>
                                          </p:val>
                                        </p:tav>
                                      </p:tavLst>
                                    </p:anim>
                                    <p:anim calcmode="lin" valueType="num">
                                      <p:cBhvr>
                                        <p:cTn id="153" dur="1000" decel="50000" fill="hold">
                                          <p:stCondLst>
                                            <p:cond delay="0"/>
                                          </p:stCondLst>
                                        </p:cTn>
                                        <p:tgtEl>
                                          <p:spTgt spid="88080"/>
                                        </p:tgtEl>
                                        <p:attrNameLst>
                                          <p:attrName>ppt_x</p:attrName>
                                        </p:attrNameLst>
                                      </p:cBhvr>
                                      <p:tavLst>
                                        <p:tav tm="0">
                                          <p:val>
                                            <p:strVal val="#ppt_x+.4"/>
                                          </p:val>
                                        </p:tav>
                                        <p:tav tm="100000">
                                          <p:val>
                                            <p:strVal val="#ppt_x"/>
                                          </p:val>
                                        </p:tav>
                                      </p:tavLst>
                                    </p:anim>
                                    <p:anim calcmode="lin" valueType="num">
                                      <p:cBhvr>
                                        <p:cTn id="154" dur="1000" decel="50000" fill="hold">
                                          <p:stCondLst>
                                            <p:cond delay="0"/>
                                          </p:stCondLst>
                                        </p:cTn>
                                        <p:tgtEl>
                                          <p:spTgt spid="88080"/>
                                        </p:tgtEl>
                                        <p:attrNameLst>
                                          <p:attrName>ppt_y</p:attrName>
                                        </p:attrNameLst>
                                      </p:cBhvr>
                                      <p:tavLst>
                                        <p:tav tm="0">
                                          <p:val>
                                            <p:strVal val="#ppt_y-.2"/>
                                          </p:val>
                                        </p:tav>
                                        <p:tav tm="100000">
                                          <p:val>
                                            <p:strVal val="#ppt_y+.1"/>
                                          </p:val>
                                        </p:tav>
                                      </p:tavLst>
                                    </p:anim>
                                    <p:anim calcmode="lin" valueType="num">
                                      <p:cBhvr>
                                        <p:cTn id="155" dur="1000" accel="50000" fill="hold">
                                          <p:stCondLst>
                                            <p:cond delay="1000"/>
                                          </p:stCondLst>
                                        </p:cTn>
                                        <p:tgtEl>
                                          <p:spTgt spid="88080"/>
                                        </p:tgtEl>
                                        <p:attrNameLst>
                                          <p:attrName>ppt_y</p:attrName>
                                        </p:attrNameLst>
                                      </p:cBhvr>
                                      <p:tavLst>
                                        <p:tav tm="0">
                                          <p:val>
                                            <p:strVal val="#ppt_y+.1"/>
                                          </p:val>
                                        </p:tav>
                                        <p:tav tm="100000">
                                          <p:val>
                                            <p:strVal val="#ppt_y"/>
                                          </p:val>
                                        </p:tav>
                                      </p:tavLst>
                                    </p:anim>
                                    <p:animEffect transition="in" filter="fade">
                                      <p:cBhvr>
                                        <p:cTn id="156" dur="2000" decel="50000">
                                          <p:stCondLst>
                                            <p:cond delay="0"/>
                                          </p:stCondLst>
                                        </p:cTn>
                                        <p:tgtEl>
                                          <p:spTgt spid="88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p:bldP spid="88068" grpId="0"/>
      <p:bldP spid="88070" grpId="0"/>
      <p:bldP spid="88071" grpId="0"/>
      <p:bldP spid="88072" grpId="0"/>
      <p:bldP spid="88073" grpId="0"/>
      <p:bldP spid="88074" grpId="0"/>
      <p:bldP spid="88075" grpId="0"/>
      <p:bldP spid="88076" grpId="0"/>
      <p:bldP spid="88077" grpId="0"/>
      <p:bldP spid="88078" grpId="0"/>
      <p:bldP spid="8807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0" y="232870"/>
            <a:ext cx="9144000" cy="6119736"/>
            <a:chOff x="0" y="232870"/>
            <a:chExt cx="9144000" cy="6119736"/>
          </a:xfrm>
        </p:grpSpPr>
        <p:pic>
          <p:nvPicPr>
            <p:cNvPr id="5" name="Imagen 3" descr="SEP_horizontal_panto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2388"/>
              <a:ext cx="9144000" cy="30218"/>
            </a:xfrm>
            <a:prstGeom prst="rect">
              <a:avLst/>
            </a:prstGeom>
          </p:spPr>
        </p:pic>
        <p:pic>
          <p:nvPicPr>
            <p:cNvPr id="6" name="Imagen 6" descr="SEP_horizontal_WEB-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243" y="232870"/>
              <a:ext cx="2657565" cy="775124"/>
            </a:xfrm>
            <a:prstGeom prst="rect">
              <a:avLst/>
            </a:prstGeom>
          </p:spPr>
        </p:pic>
      </p:grpSp>
      <p:sp>
        <p:nvSpPr>
          <p:cNvPr id="7" name="CuadroTexto 20"/>
          <p:cNvSpPr txBox="1"/>
          <p:nvPr/>
        </p:nvSpPr>
        <p:spPr>
          <a:xfrm>
            <a:off x="3203847" y="232870"/>
            <a:ext cx="5328593" cy="830997"/>
          </a:xfrm>
          <a:prstGeom prst="rect">
            <a:avLst/>
          </a:prstGeom>
          <a:noFill/>
        </p:spPr>
        <p:txBody>
          <a:bodyPr wrap="square" rtlCol="0">
            <a:spAutoFit/>
          </a:bodyPr>
          <a:lstStyle/>
          <a:p>
            <a:r>
              <a:rPr lang="es-ES_tradnl" sz="2400" b="1" dirty="0" smtClean="0"/>
              <a:t>Los grupos vulnerados que considera</a:t>
            </a:r>
          </a:p>
          <a:p>
            <a:r>
              <a:rPr lang="es-ES_tradnl" sz="2400" b="1" dirty="0" smtClean="0"/>
              <a:t>la educación inclusiva</a:t>
            </a:r>
            <a:endParaRPr lang="es-ES_tradnl" sz="2400" b="1" dirty="0"/>
          </a:p>
        </p:txBody>
      </p:sp>
      <p:pic>
        <p:nvPicPr>
          <p:cNvPr id="8" name="Imagen 22"/>
          <p:cNvPicPr>
            <a:picLocks noChangeAspect="1"/>
          </p:cNvPicPr>
          <p:nvPr/>
        </p:nvPicPr>
        <p:blipFill>
          <a:blip r:embed="rId4" cstate="print"/>
          <a:stretch>
            <a:fillRect/>
          </a:stretch>
        </p:blipFill>
        <p:spPr>
          <a:xfrm>
            <a:off x="1979712" y="1124744"/>
            <a:ext cx="6258525" cy="3963733"/>
          </a:xfrm>
          <a:prstGeom prst="rect">
            <a:avLst/>
          </a:prstGeom>
        </p:spPr>
      </p:pic>
      <p:sp>
        <p:nvSpPr>
          <p:cNvPr id="9" name="8 Rectángulo"/>
          <p:cNvSpPr/>
          <p:nvPr/>
        </p:nvSpPr>
        <p:spPr>
          <a:xfrm>
            <a:off x="395536" y="5013176"/>
            <a:ext cx="7143800" cy="1400383"/>
          </a:xfrm>
          <a:prstGeom prst="rect">
            <a:avLst/>
          </a:prstGeom>
        </p:spPr>
        <p:txBody>
          <a:bodyPr wrap="square">
            <a:spAutoFit/>
          </a:bodyPr>
          <a:lstStyle/>
          <a:p>
            <a:pPr algn="just">
              <a:spcAft>
                <a:spcPts val="600"/>
              </a:spcAft>
            </a:pPr>
            <a:r>
              <a:rPr lang="es-ES_tradnl" sz="2000" dirty="0" smtClean="0">
                <a:cs typeface="Arial" pitchFamily="34" charset="0"/>
              </a:rPr>
              <a:t>A todos los niños, niñas y jóvenes, pero pone énfasis en:</a:t>
            </a:r>
          </a:p>
          <a:p>
            <a:pPr marL="271463" indent="-271463" algn="just">
              <a:spcAft>
                <a:spcPts val="0"/>
              </a:spcAft>
              <a:buFont typeface="Wingdings" charset="2"/>
              <a:buChar char="Ø"/>
            </a:pPr>
            <a:r>
              <a:rPr lang="es-ES_tradnl" sz="2000" dirty="0" smtClean="0">
                <a:cs typeface="Arial" pitchFamily="34" charset="0"/>
              </a:rPr>
              <a:t>Las necesidades que tienen</a:t>
            </a:r>
          </a:p>
          <a:p>
            <a:pPr marL="271463" indent="-271463" algn="just">
              <a:spcAft>
                <a:spcPts val="0"/>
              </a:spcAft>
              <a:buFont typeface="Wingdings" charset="2"/>
              <a:buChar char="Ø"/>
            </a:pPr>
            <a:r>
              <a:rPr lang="es-ES_tradnl" sz="2000" dirty="0" smtClean="0">
                <a:cs typeface="Arial" pitchFamily="34" charset="0"/>
              </a:rPr>
              <a:t>Las barreras que enfrentan</a:t>
            </a:r>
          </a:p>
          <a:p>
            <a:pPr marL="271463" indent="-271463" algn="just">
              <a:spcAft>
                <a:spcPts val="0"/>
              </a:spcAft>
              <a:buFont typeface="Wingdings" charset="2"/>
              <a:buChar char="Ø"/>
            </a:pPr>
            <a:r>
              <a:rPr lang="es-ES_tradnl" sz="2000" dirty="0" smtClean="0">
                <a:cs typeface="Arial" pitchFamily="34" charset="0"/>
              </a:rPr>
              <a:t>Los apoyos que requieren</a:t>
            </a:r>
          </a:p>
        </p:txBody>
      </p:sp>
    </p:spTree>
    <p:extLst>
      <p:ext uri="{BB962C8B-B14F-4D97-AF65-F5344CB8AC3E}">
        <p14:creationId xmlns:p14="http://schemas.microsoft.com/office/powerpoint/2010/main" val="785344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116632"/>
            <a:ext cx="9144000" cy="6508498"/>
            <a:chOff x="0" y="232870"/>
            <a:chExt cx="9144000" cy="6119736"/>
          </a:xfrm>
        </p:grpSpPr>
        <p:pic>
          <p:nvPicPr>
            <p:cNvPr id="3" name="Imagen 3" descr="SEP_horizontal_panto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2388"/>
              <a:ext cx="9144000" cy="30218"/>
            </a:xfrm>
            <a:prstGeom prst="rect">
              <a:avLst/>
            </a:prstGeom>
          </p:spPr>
        </p:pic>
        <p:pic>
          <p:nvPicPr>
            <p:cNvPr id="4" name="Imagen 6" descr="SEP_horizontal_WEB-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243" y="232870"/>
              <a:ext cx="1865477" cy="544098"/>
            </a:xfrm>
            <a:prstGeom prst="rect">
              <a:avLst/>
            </a:prstGeom>
          </p:spPr>
        </p:pic>
      </p:grpSp>
      <p:sp>
        <p:nvSpPr>
          <p:cNvPr id="5" name="4 CuadroTexto"/>
          <p:cNvSpPr txBox="1"/>
          <p:nvPr/>
        </p:nvSpPr>
        <p:spPr>
          <a:xfrm>
            <a:off x="186243" y="2551942"/>
            <a:ext cx="8957757" cy="1165090"/>
          </a:xfrm>
          <a:prstGeom prst="rect">
            <a:avLst/>
          </a:prstGeom>
          <a:noFill/>
          <a:ln w="9525">
            <a:noFill/>
            <a:miter lim="800000"/>
            <a:headEnd/>
            <a:tailEnd/>
          </a:ln>
        </p:spPr>
        <p:txBody>
          <a:bodyPr anchor="ctr"/>
          <a:lstStyle>
            <a:defPPr>
              <a:defRPr lang="es-MX"/>
            </a:defPPr>
            <a:lvl1pPr>
              <a:defRPr sz="3200" b="1" kern="0"/>
            </a:lvl1pPr>
          </a:lstStyle>
          <a:p>
            <a:pPr algn="ctr"/>
            <a:r>
              <a:rPr lang="es-MX" sz="5400" dirty="0"/>
              <a:t>¿</a:t>
            </a:r>
            <a:r>
              <a:rPr lang="es-MX" sz="5400" dirty="0" smtClean="0"/>
              <a:t>Integración </a:t>
            </a:r>
            <a:r>
              <a:rPr lang="es-MX" sz="5400" dirty="0"/>
              <a:t>o </a:t>
            </a:r>
            <a:r>
              <a:rPr lang="es-MX" sz="5400" dirty="0" smtClean="0"/>
              <a:t>Inclusión?</a:t>
            </a:r>
            <a:endParaRPr lang="es-MX" sz="5400" dirty="0"/>
          </a:p>
        </p:txBody>
      </p:sp>
    </p:spTree>
    <p:extLst>
      <p:ext uri="{BB962C8B-B14F-4D97-AF65-F5344CB8AC3E}">
        <p14:creationId xmlns:p14="http://schemas.microsoft.com/office/powerpoint/2010/main" val="855046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4"/>
          <p:cNvGraphicFramePr>
            <a:graphicFrameLocks noGrp="1"/>
          </p:cNvGraphicFramePr>
          <p:nvPr>
            <p:extLst>
              <p:ext uri="{D42A27DB-BD31-4B8C-83A1-F6EECF244321}">
                <p14:modId xmlns:p14="http://schemas.microsoft.com/office/powerpoint/2010/main" val="421403110"/>
              </p:ext>
            </p:extLst>
          </p:nvPr>
        </p:nvGraphicFramePr>
        <p:xfrm>
          <a:off x="428596" y="1124744"/>
          <a:ext cx="8286808" cy="5213604"/>
        </p:xfrm>
        <a:graphic>
          <a:graphicData uri="http://schemas.openxmlformats.org/drawingml/2006/table">
            <a:tbl>
              <a:tblPr firstRow="1" bandRow="1">
                <a:tableStyleId>{5C22544A-7EE6-4342-B048-85BDC9FD1C3A}</a:tableStyleId>
              </a:tblPr>
              <a:tblGrid>
                <a:gridCol w="4071966"/>
                <a:gridCol w="4214842"/>
              </a:tblGrid>
              <a:tr h="370840">
                <a:tc>
                  <a:txBody>
                    <a:bodyPr/>
                    <a:lstStyle/>
                    <a:p>
                      <a:pPr algn="ctr"/>
                      <a:r>
                        <a:rPr lang="es-ES_tradnl" sz="1800" b="1" dirty="0" smtClean="0">
                          <a:solidFill>
                            <a:schemeClr val="tx1"/>
                          </a:solidFill>
                          <a:latin typeface="+mj-lt"/>
                        </a:rPr>
                        <a:t>INTEGRACIÓN EDUCATIVA</a:t>
                      </a:r>
                      <a:endParaRPr lang="es-ES_tradnl" sz="1800" b="1" dirty="0">
                        <a:solidFill>
                          <a:schemeClr val="tx1"/>
                        </a:solidFill>
                        <a:latin typeface="+mj-lt"/>
                      </a:endParaRPr>
                    </a:p>
                  </a:txBody>
                  <a:tcPr>
                    <a:solidFill>
                      <a:srgbClr val="FFB219"/>
                    </a:solidFill>
                  </a:tcPr>
                </a:tc>
                <a:tc>
                  <a:txBody>
                    <a:bodyPr/>
                    <a:lstStyle/>
                    <a:p>
                      <a:pPr algn="ctr"/>
                      <a:r>
                        <a:rPr lang="es-ES_tradnl" sz="1800" b="1" dirty="0" smtClean="0">
                          <a:solidFill>
                            <a:schemeClr val="tx1"/>
                          </a:solidFill>
                          <a:latin typeface="+mj-lt"/>
                        </a:rPr>
                        <a:t>EDUCACIÓN INCLUSIVA</a:t>
                      </a:r>
                      <a:endParaRPr lang="es-ES_tradnl" sz="1800" b="1" dirty="0">
                        <a:solidFill>
                          <a:schemeClr val="tx1"/>
                        </a:solidFill>
                        <a:latin typeface="+mj-lt"/>
                      </a:endParaRPr>
                    </a:p>
                  </a:txBody>
                  <a:tcPr>
                    <a:solidFill>
                      <a:srgbClr val="FFB219"/>
                    </a:solidFill>
                  </a:tcPr>
                </a:tc>
              </a:tr>
              <a:tr h="370840">
                <a:tc>
                  <a:txBody>
                    <a:bodyPr/>
                    <a:lstStyle/>
                    <a:p>
                      <a:pPr algn="l">
                        <a:lnSpc>
                          <a:spcPct val="115000"/>
                        </a:lnSpc>
                        <a:spcAft>
                          <a:spcPts val="0"/>
                        </a:spcAft>
                      </a:pPr>
                      <a:r>
                        <a:rPr lang="es-MX" sz="1800" b="0" dirty="0" smtClean="0">
                          <a:solidFill>
                            <a:srgbClr val="000000"/>
                          </a:solidFill>
                          <a:latin typeface="+mj-lt"/>
                          <a:ea typeface="Calibri"/>
                          <a:cs typeface="Arial" pitchFamily="34" charset="0"/>
                        </a:rPr>
                        <a:t>Se asume </a:t>
                      </a:r>
                      <a:r>
                        <a:rPr lang="es-MX" sz="1800" b="0" dirty="0">
                          <a:solidFill>
                            <a:srgbClr val="000000"/>
                          </a:solidFill>
                          <a:latin typeface="+mj-lt"/>
                          <a:ea typeface="Calibri"/>
                          <a:cs typeface="Arial" pitchFamily="34" charset="0"/>
                        </a:rPr>
                        <a:t>en el ámbito de la Educación </a:t>
                      </a:r>
                      <a:r>
                        <a:rPr lang="es-MX" sz="1800" b="0" dirty="0" smtClean="0">
                          <a:solidFill>
                            <a:srgbClr val="000000"/>
                          </a:solidFill>
                          <a:latin typeface="+mj-lt"/>
                          <a:ea typeface="Calibri"/>
                          <a:cs typeface="Arial" pitchFamily="34" charset="0"/>
                        </a:rPr>
                        <a:t>Especial</a:t>
                      </a:r>
                      <a:endParaRPr lang="es-MX" sz="1800" b="0" dirty="0">
                        <a:solidFill>
                          <a:srgbClr val="000000"/>
                        </a:solidFill>
                        <a:latin typeface="+mj-lt"/>
                        <a:ea typeface="Calibri"/>
                        <a:cs typeface="Arial" pitchFamily="34" charset="0"/>
                      </a:endParaRPr>
                    </a:p>
                  </a:txBody>
                  <a:tcPr marL="68580" marR="68580" marT="0" marB="0" anchor="ctr">
                    <a:solidFill>
                      <a:schemeClr val="accent1">
                        <a:lumMod val="40000"/>
                        <a:lumOff val="60000"/>
                      </a:schemeClr>
                    </a:solidFill>
                  </a:tcPr>
                </a:tc>
                <a:tc>
                  <a:txBody>
                    <a:bodyPr/>
                    <a:lstStyle/>
                    <a:p>
                      <a:pPr algn="l">
                        <a:lnSpc>
                          <a:spcPct val="115000"/>
                        </a:lnSpc>
                        <a:spcAft>
                          <a:spcPts val="0"/>
                        </a:spcAft>
                      </a:pPr>
                      <a:r>
                        <a:rPr lang="es-MX" sz="1800" b="0" dirty="0">
                          <a:solidFill>
                            <a:srgbClr val="000000"/>
                          </a:solidFill>
                          <a:latin typeface="+mj-lt"/>
                          <a:ea typeface="Calibri"/>
                          <a:cs typeface="Arial" pitchFamily="34" charset="0"/>
                        </a:rPr>
                        <a:t>Involucra al Sistema </a:t>
                      </a:r>
                      <a:r>
                        <a:rPr lang="es-MX" sz="1800" b="0">
                          <a:solidFill>
                            <a:srgbClr val="000000"/>
                          </a:solidFill>
                          <a:latin typeface="+mj-lt"/>
                          <a:ea typeface="Calibri"/>
                          <a:cs typeface="Arial" pitchFamily="34" charset="0"/>
                        </a:rPr>
                        <a:t>Educativo </a:t>
                      </a:r>
                      <a:r>
                        <a:rPr lang="es-MX" sz="1800" b="0" smtClean="0">
                          <a:solidFill>
                            <a:srgbClr val="000000"/>
                          </a:solidFill>
                          <a:latin typeface="+mj-lt"/>
                          <a:ea typeface="Calibri"/>
                          <a:cs typeface="Arial" pitchFamily="34" charset="0"/>
                        </a:rPr>
                        <a:t>Nacional</a:t>
                      </a:r>
                      <a:endParaRPr lang="es-MX" sz="1800" b="0" dirty="0">
                        <a:solidFill>
                          <a:srgbClr val="000000"/>
                        </a:solidFill>
                        <a:latin typeface="+mj-lt"/>
                        <a:ea typeface="Calibri"/>
                        <a:cs typeface="Arial" pitchFamily="34" charset="0"/>
                      </a:endParaRPr>
                    </a:p>
                  </a:txBody>
                  <a:tcPr marL="68580" marR="68580" marT="0" marB="0" anchor="ctr">
                    <a:solidFill>
                      <a:schemeClr val="accent6">
                        <a:lumMod val="75000"/>
                      </a:schemeClr>
                    </a:solidFill>
                  </a:tcPr>
                </a:tc>
              </a:tr>
              <a:tr h="370840">
                <a:tc>
                  <a:txBody>
                    <a:bodyPr/>
                    <a:lstStyle/>
                    <a:p>
                      <a:pPr algn="l">
                        <a:lnSpc>
                          <a:spcPct val="115000"/>
                        </a:lnSpc>
                        <a:spcAft>
                          <a:spcPts val="0"/>
                        </a:spcAft>
                      </a:pPr>
                      <a:r>
                        <a:rPr lang="es-MX" sz="1800" b="0" dirty="0" smtClean="0">
                          <a:solidFill>
                            <a:srgbClr val="000000"/>
                          </a:solidFill>
                          <a:latin typeface="+mj-lt"/>
                          <a:ea typeface="Calibri"/>
                          <a:cs typeface="Arial" pitchFamily="34" charset="0"/>
                        </a:rPr>
                        <a:t>La </a:t>
                      </a:r>
                      <a:r>
                        <a:rPr lang="es-MX" sz="1800" b="0" dirty="0">
                          <a:solidFill>
                            <a:srgbClr val="000000"/>
                          </a:solidFill>
                          <a:latin typeface="+mj-lt"/>
                          <a:ea typeface="Calibri"/>
                          <a:cs typeface="Arial" pitchFamily="34" charset="0"/>
                        </a:rPr>
                        <a:t>diversidad </a:t>
                      </a:r>
                      <a:r>
                        <a:rPr lang="es-MX" sz="1800" b="0" dirty="0" smtClean="0">
                          <a:solidFill>
                            <a:srgbClr val="000000"/>
                          </a:solidFill>
                          <a:latin typeface="+mj-lt"/>
                          <a:ea typeface="Calibri"/>
                          <a:cs typeface="Arial" pitchFamily="34" charset="0"/>
                        </a:rPr>
                        <a:t>es responsabilidad </a:t>
                      </a:r>
                      <a:r>
                        <a:rPr lang="es-MX" sz="1800" b="0" dirty="0">
                          <a:solidFill>
                            <a:srgbClr val="000000"/>
                          </a:solidFill>
                          <a:latin typeface="+mj-lt"/>
                          <a:ea typeface="Calibri"/>
                          <a:cs typeface="Arial" pitchFamily="34" charset="0"/>
                        </a:rPr>
                        <a:t>de la Educación </a:t>
                      </a:r>
                      <a:r>
                        <a:rPr lang="es-MX" sz="1800" b="0" dirty="0" smtClean="0">
                          <a:solidFill>
                            <a:srgbClr val="000000"/>
                          </a:solidFill>
                          <a:latin typeface="+mj-lt"/>
                          <a:ea typeface="Calibri"/>
                          <a:cs typeface="Arial" pitchFamily="34" charset="0"/>
                        </a:rPr>
                        <a:t>Especial</a:t>
                      </a:r>
                      <a:endParaRPr lang="es-MX" sz="1800" b="0" dirty="0">
                        <a:solidFill>
                          <a:srgbClr val="000000"/>
                        </a:solidFill>
                        <a:latin typeface="+mj-lt"/>
                        <a:ea typeface="Calibri"/>
                        <a:cs typeface="Arial" pitchFamily="34" charset="0"/>
                      </a:endParaRPr>
                    </a:p>
                  </a:txBody>
                  <a:tcPr marL="68580" marR="68580" marT="0" marB="0" anchor="ctr">
                    <a:solidFill>
                      <a:schemeClr val="accent1">
                        <a:lumMod val="40000"/>
                        <a:lumOff val="60000"/>
                      </a:schemeClr>
                    </a:solidFill>
                  </a:tcPr>
                </a:tc>
                <a:tc>
                  <a:txBody>
                    <a:bodyPr/>
                    <a:lstStyle/>
                    <a:p>
                      <a:pPr algn="l">
                        <a:lnSpc>
                          <a:spcPct val="115000"/>
                        </a:lnSpc>
                        <a:spcAft>
                          <a:spcPts val="0"/>
                        </a:spcAft>
                      </a:pPr>
                      <a:r>
                        <a:rPr lang="es-MX" sz="1800" b="0" dirty="0">
                          <a:solidFill>
                            <a:srgbClr val="000000"/>
                          </a:solidFill>
                          <a:latin typeface="+mj-lt"/>
                          <a:ea typeface="Calibri"/>
                          <a:cs typeface="Arial" pitchFamily="34" charset="0"/>
                        </a:rPr>
                        <a:t>La diversidad </a:t>
                      </a:r>
                      <a:r>
                        <a:rPr lang="es-MX" sz="1800" b="0" dirty="0" smtClean="0">
                          <a:solidFill>
                            <a:srgbClr val="000000"/>
                          </a:solidFill>
                          <a:latin typeface="+mj-lt"/>
                          <a:ea typeface="Calibri"/>
                          <a:cs typeface="Arial" pitchFamily="34" charset="0"/>
                        </a:rPr>
                        <a:t>es </a:t>
                      </a:r>
                      <a:r>
                        <a:rPr lang="es-MX" sz="1800" b="0" dirty="0">
                          <a:solidFill>
                            <a:srgbClr val="000000"/>
                          </a:solidFill>
                          <a:latin typeface="+mj-lt"/>
                          <a:ea typeface="Calibri"/>
                          <a:cs typeface="Arial" pitchFamily="34" charset="0"/>
                        </a:rPr>
                        <a:t>responsabilidad del Sistema Educativo </a:t>
                      </a:r>
                      <a:r>
                        <a:rPr lang="es-MX" sz="1800" b="0" dirty="0" smtClean="0">
                          <a:solidFill>
                            <a:srgbClr val="000000"/>
                          </a:solidFill>
                          <a:latin typeface="+mj-lt"/>
                          <a:ea typeface="Calibri"/>
                          <a:cs typeface="Arial" pitchFamily="34" charset="0"/>
                        </a:rPr>
                        <a:t>Nacional</a:t>
                      </a:r>
                      <a:endParaRPr lang="es-MX" sz="1800" b="0" dirty="0">
                        <a:solidFill>
                          <a:srgbClr val="000000"/>
                        </a:solidFill>
                        <a:latin typeface="+mj-lt"/>
                        <a:ea typeface="Calibri"/>
                        <a:cs typeface="Arial" pitchFamily="34" charset="0"/>
                      </a:endParaRPr>
                    </a:p>
                  </a:txBody>
                  <a:tcPr marL="68580" marR="68580" marT="0" marB="0" anchor="ctr">
                    <a:solidFill>
                      <a:schemeClr val="accent6">
                        <a:lumMod val="75000"/>
                      </a:schemeClr>
                    </a:solidFill>
                  </a:tcPr>
                </a:tc>
              </a:tr>
              <a:tr h="370840">
                <a:tc>
                  <a:txBody>
                    <a:bodyPr/>
                    <a:lstStyle/>
                    <a:p>
                      <a:pPr algn="l">
                        <a:lnSpc>
                          <a:spcPct val="115000"/>
                        </a:lnSpc>
                        <a:spcAft>
                          <a:spcPts val="0"/>
                        </a:spcAft>
                      </a:pPr>
                      <a:r>
                        <a:rPr lang="es-MX" sz="1800" b="0" dirty="0">
                          <a:solidFill>
                            <a:srgbClr val="000000"/>
                          </a:solidFill>
                          <a:latin typeface="+mj-lt"/>
                          <a:ea typeface="Calibri"/>
                          <a:cs typeface="Arial" pitchFamily="34" charset="0"/>
                        </a:rPr>
                        <a:t>Coexistencia de Modelos </a:t>
                      </a:r>
                      <a:r>
                        <a:rPr lang="es-MX" sz="1800" b="0" dirty="0" smtClean="0">
                          <a:solidFill>
                            <a:srgbClr val="000000"/>
                          </a:solidFill>
                          <a:latin typeface="+mj-lt"/>
                          <a:ea typeface="Calibri"/>
                          <a:cs typeface="Arial" pitchFamily="34" charset="0"/>
                        </a:rPr>
                        <a:t>Educativos altamente</a:t>
                      </a:r>
                      <a:r>
                        <a:rPr lang="es-MX" sz="1800" b="0" baseline="0" dirty="0" smtClean="0">
                          <a:solidFill>
                            <a:srgbClr val="000000"/>
                          </a:solidFill>
                          <a:latin typeface="+mj-lt"/>
                          <a:ea typeface="Calibri"/>
                          <a:cs typeface="Arial" pitchFamily="34" charset="0"/>
                        </a:rPr>
                        <a:t> diferenciados y los tradicionales</a:t>
                      </a:r>
                      <a:endParaRPr lang="es-MX" sz="1800" b="0" dirty="0">
                        <a:solidFill>
                          <a:srgbClr val="000000"/>
                        </a:solidFill>
                        <a:latin typeface="+mj-lt"/>
                        <a:ea typeface="Calibri"/>
                        <a:cs typeface="Arial" pitchFamily="34" charset="0"/>
                      </a:endParaRPr>
                    </a:p>
                  </a:txBody>
                  <a:tcPr marL="68580" marR="68580" marT="0" marB="0" anchor="ctr">
                    <a:solidFill>
                      <a:schemeClr val="accent1">
                        <a:lumMod val="40000"/>
                        <a:lumOff val="60000"/>
                      </a:schemeClr>
                    </a:solidFill>
                  </a:tcPr>
                </a:tc>
                <a:tc>
                  <a:txBody>
                    <a:bodyPr/>
                    <a:lstStyle/>
                    <a:p>
                      <a:pPr algn="l">
                        <a:lnSpc>
                          <a:spcPct val="115000"/>
                        </a:lnSpc>
                        <a:spcAft>
                          <a:spcPts val="0"/>
                        </a:spcAft>
                      </a:pPr>
                      <a:r>
                        <a:rPr lang="es-MX" sz="1800" b="0" dirty="0" smtClean="0">
                          <a:solidFill>
                            <a:srgbClr val="000000"/>
                          </a:solidFill>
                          <a:latin typeface="+mj-lt"/>
                          <a:ea typeface="Calibri"/>
                          <a:cs typeface="Arial" pitchFamily="34" charset="0"/>
                        </a:rPr>
                        <a:t>Conjunto </a:t>
                      </a:r>
                      <a:r>
                        <a:rPr lang="es-MX" sz="1800" b="0" dirty="0">
                          <a:solidFill>
                            <a:srgbClr val="000000"/>
                          </a:solidFill>
                          <a:latin typeface="+mj-lt"/>
                          <a:ea typeface="Calibri"/>
                          <a:cs typeface="Arial" pitchFamily="34" charset="0"/>
                        </a:rPr>
                        <a:t>de servicios y apoyos para todos los alumnos y las alumnas que lo </a:t>
                      </a:r>
                      <a:r>
                        <a:rPr lang="es-MX" sz="1800" b="0" dirty="0" smtClean="0">
                          <a:solidFill>
                            <a:srgbClr val="000000"/>
                          </a:solidFill>
                          <a:latin typeface="+mj-lt"/>
                          <a:ea typeface="Calibri"/>
                          <a:cs typeface="Arial" pitchFamily="34" charset="0"/>
                        </a:rPr>
                        <a:t>requieran</a:t>
                      </a:r>
                      <a:endParaRPr lang="es-MX" sz="1800" b="0" dirty="0">
                        <a:solidFill>
                          <a:srgbClr val="000000"/>
                        </a:solidFill>
                        <a:latin typeface="+mj-lt"/>
                        <a:ea typeface="Calibri"/>
                        <a:cs typeface="Arial" pitchFamily="34" charset="0"/>
                      </a:endParaRPr>
                    </a:p>
                  </a:txBody>
                  <a:tcPr marL="68580" marR="68580" marT="0" marB="0" anchor="ctr">
                    <a:solidFill>
                      <a:schemeClr val="accent6">
                        <a:lumMod val="75000"/>
                      </a:schemeClr>
                    </a:solidFill>
                  </a:tcPr>
                </a:tc>
              </a:tr>
              <a:tr h="370840">
                <a:tc>
                  <a:txBody>
                    <a:bodyPr/>
                    <a:lstStyle/>
                    <a:p>
                      <a:pPr algn="l">
                        <a:lnSpc>
                          <a:spcPct val="115000"/>
                        </a:lnSpc>
                        <a:spcAft>
                          <a:spcPts val="0"/>
                        </a:spcAft>
                      </a:pPr>
                      <a:r>
                        <a:rPr lang="es-MX" sz="1800" b="0" dirty="0">
                          <a:solidFill>
                            <a:srgbClr val="000000"/>
                          </a:solidFill>
                          <a:latin typeface="+mj-lt"/>
                          <a:ea typeface="Calibri"/>
                          <a:cs typeface="Arial" pitchFamily="34" charset="0"/>
                        </a:rPr>
                        <a:t>La preocupación es la </a:t>
                      </a:r>
                      <a:r>
                        <a:rPr lang="es-MX" sz="1800" b="0" i="1" dirty="0" smtClean="0">
                          <a:solidFill>
                            <a:srgbClr val="000000"/>
                          </a:solidFill>
                          <a:latin typeface="+mj-lt"/>
                          <a:ea typeface="Calibri"/>
                          <a:cs typeface="Arial" pitchFamily="34" charset="0"/>
                        </a:rPr>
                        <a:t>integración</a:t>
                      </a:r>
                      <a:r>
                        <a:rPr lang="es-MX" sz="1800" b="0" dirty="0" smtClean="0">
                          <a:solidFill>
                            <a:srgbClr val="000000"/>
                          </a:solidFill>
                          <a:latin typeface="+mj-lt"/>
                          <a:ea typeface="Calibri"/>
                          <a:cs typeface="Arial" pitchFamily="34" charset="0"/>
                        </a:rPr>
                        <a:t> </a:t>
                      </a:r>
                      <a:endParaRPr lang="es-MX" sz="1800" b="0" dirty="0">
                        <a:solidFill>
                          <a:srgbClr val="000000"/>
                        </a:solidFill>
                        <a:latin typeface="+mj-lt"/>
                        <a:ea typeface="Calibri"/>
                        <a:cs typeface="Arial" pitchFamily="34" charset="0"/>
                      </a:endParaRPr>
                    </a:p>
                  </a:txBody>
                  <a:tcPr marL="68580" marR="68580" marT="0" marB="0" anchor="ctr">
                    <a:solidFill>
                      <a:schemeClr val="accent1">
                        <a:lumMod val="40000"/>
                        <a:lumOff val="60000"/>
                      </a:schemeClr>
                    </a:solidFill>
                  </a:tcPr>
                </a:tc>
                <a:tc>
                  <a:txBody>
                    <a:bodyPr/>
                    <a:lstStyle/>
                    <a:p>
                      <a:pPr algn="l">
                        <a:lnSpc>
                          <a:spcPct val="115000"/>
                        </a:lnSpc>
                        <a:spcAft>
                          <a:spcPts val="0"/>
                        </a:spcAft>
                      </a:pPr>
                      <a:r>
                        <a:rPr lang="es-MX" sz="1800" b="0" dirty="0">
                          <a:solidFill>
                            <a:srgbClr val="000000"/>
                          </a:solidFill>
                          <a:latin typeface="+mj-lt"/>
                          <a:ea typeface="Calibri"/>
                          <a:cs typeface="Arial" pitchFamily="34" charset="0"/>
                        </a:rPr>
                        <a:t>La preocupación es </a:t>
                      </a:r>
                      <a:r>
                        <a:rPr lang="es-MX" sz="1800" b="0">
                          <a:solidFill>
                            <a:srgbClr val="000000"/>
                          </a:solidFill>
                          <a:latin typeface="+mj-lt"/>
                          <a:ea typeface="Calibri"/>
                          <a:cs typeface="Arial" pitchFamily="34" charset="0"/>
                        </a:rPr>
                        <a:t>la </a:t>
                      </a:r>
                      <a:r>
                        <a:rPr lang="es-MX" sz="1800" b="0" i="1" smtClean="0">
                          <a:solidFill>
                            <a:srgbClr val="000000"/>
                          </a:solidFill>
                          <a:latin typeface="+mj-lt"/>
                          <a:ea typeface="Calibri"/>
                          <a:cs typeface="Arial" pitchFamily="34" charset="0"/>
                        </a:rPr>
                        <a:t>educación</a:t>
                      </a:r>
                      <a:endParaRPr lang="es-MX" sz="1800" b="0" dirty="0">
                        <a:solidFill>
                          <a:srgbClr val="000000"/>
                        </a:solidFill>
                        <a:latin typeface="+mj-lt"/>
                        <a:ea typeface="Calibri"/>
                        <a:cs typeface="Arial" pitchFamily="34" charset="0"/>
                      </a:endParaRPr>
                    </a:p>
                  </a:txBody>
                  <a:tcPr marL="68580" marR="68580" marT="0" marB="0" anchor="ctr">
                    <a:solidFill>
                      <a:schemeClr val="accent6">
                        <a:lumMod val="75000"/>
                      </a:schemeClr>
                    </a:solidFill>
                  </a:tcPr>
                </a:tc>
              </a:tr>
              <a:tr h="370840">
                <a:tc>
                  <a:txBody>
                    <a:bodyPr/>
                    <a:lstStyle/>
                    <a:p>
                      <a:pPr algn="l">
                        <a:lnSpc>
                          <a:spcPct val="115000"/>
                        </a:lnSpc>
                        <a:spcAft>
                          <a:spcPts val="0"/>
                        </a:spcAft>
                      </a:pPr>
                      <a:r>
                        <a:rPr lang="es-MX" sz="1800" b="0" dirty="0">
                          <a:solidFill>
                            <a:srgbClr val="000000"/>
                          </a:solidFill>
                          <a:latin typeface="+mj-lt"/>
                          <a:ea typeface="Calibri"/>
                          <a:cs typeface="Arial" pitchFamily="34" charset="0"/>
                        </a:rPr>
                        <a:t>Derecho a la educación de las personas con </a:t>
                      </a:r>
                      <a:r>
                        <a:rPr lang="es-MX" sz="1800" b="0" dirty="0" smtClean="0">
                          <a:solidFill>
                            <a:srgbClr val="000000"/>
                          </a:solidFill>
                          <a:latin typeface="+mj-lt"/>
                          <a:ea typeface="Calibri"/>
                          <a:cs typeface="Arial" pitchFamily="34" charset="0"/>
                        </a:rPr>
                        <a:t>discapacidad</a:t>
                      </a:r>
                      <a:endParaRPr lang="es-MX" sz="1800" b="0" dirty="0">
                        <a:solidFill>
                          <a:srgbClr val="000000"/>
                        </a:solidFill>
                        <a:latin typeface="+mj-lt"/>
                        <a:ea typeface="Calibri"/>
                        <a:cs typeface="Arial" pitchFamily="34" charset="0"/>
                      </a:endParaRPr>
                    </a:p>
                  </a:txBody>
                  <a:tcPr marL="68580" marR="68580" marT="0" marB="0" anchor="ctr">
                    <a:solidFill>
                      <a:schemeClr val="accent1">
                        <a:lumMod val="40000"/>
                        <a:lumOff val="60000"/>
                      </a:schemeClr>
                    </a:solidFill>
                  </a:tcPr>
                </a:tc>
                <a:tc>
                  <a:txBody>
                    <a:bodyPr/>
                    <a:lstStyle/>
                    <a:p>
                      <a:pPr algn="l">
                        <a:lnSpc>
                          <a:spcPct val="115000"/>
                        </a:lnSpc>
                        <a:spcAft>
                          <a:spcPts val="0"/>
                        </a:spcAft>
                      </a:pPr>
                      <a:r>
                        <a:rPr lang="es-MX" sz="1800" b="0" dirty="0">
                          <a:solidFill>
                            <a:srgbClr val="000000"/>
                          </a:solidFill>
                          <a:latin typeface="+mj-lt"/>
                          <a:ea typeface="Calibri"/>
                          <a:cs typeface="Arial" pitchFamily="34" charset="0"/>
                        </a:rPr>
                        <a:t>Derecho </a:t>
                      </a:r>
                      <a:r>
                        <a:rPr lang="es-MX" sz="1800" b="0" dirty="0" smtClean="0">
                          <a:solidFill>
                            <a:srgbClr val="000000"/>
                          </a:solidFill>
                          <a:latin typeface="+mj-lt"/>
                          <a:ea typeface="Calibri"/>
                          <a:cs typeface="Arial" pitchFamily="34" charset="0"/>
                        </a:rPr>
                        <a:t>a la educación</a:t>
                      </a:r>
                      <a:r>
                        <a:rPr lang="es-MX" sz="1800" b="0" baseline="0" dirty="0" smtClean="0">
                          <a:solidFill>
                            <a:srgbClr val="000000"/>
                          </a:solidFill>
                          <a:latin typeface="+mj-lt"/>
                          <a:ea typeface="Calibri"/>
                          <a:cs typeface="Arial" pitchFamily="34" charset="0"/>
                        </a:rPr>
                        <a:t> </a:t>
                      </a:r>
                      <a:r>
                        <a:rPr lang="es-MX" sz="1800" b="0" dirty="0" smtClean="0">
                          <a:solidFill>
                            <a:srgbClr val="000000"/>
                          </a:solidFill>
                          <a:latin typeface="+mj-lt"/>
                          <a:ea typeface="Calibri"/>
                          <a:cs typeface="Arial" pitchFamily="34" charset="0"/>
                        </a:rPr>
                        <a:t>de </a:t>
                      </a:r>
                      <a:r>
                        <a:rPr lang="es-MX" sz="1800" b="0" dirty="0">
                          <a:solidFill>
                            <a:srgbClr val="000000"/>
                          </a:solidFill>
                          <a:latin typeface="+mj-lt"/>
                          <a:ea typeface="Calibri"/>
                          <a:cs typeface="Arial" pitchFamily="34" charset="0"/>
                        </a:rPr>
                        <a:t>todos los </a:t>
                      </a:r>
                      <a:r>
                        <a:rPr lang="es-MX" sz="1800" b="0" dirty="0" smtClean="0">
                          <a:solidFill>
                            <a:srgbClr val="000000"/>
                          </a:solidFill>
                          <a:latin typeface="+mj-lt"/>
                          <a:ea typeface="Calibri"/>
                          <a:cs typeface="Arial" pitchFamily="34" charset="0"/>
                        </a:rPr>
                        <a:t>niños y jóvenes.</a:t>
                      </a:r>
                      <a:endParaRPr lang="es-MX" sz="1800" b="0" dirty="0">
                        <a:solidFill>
                          <a:srgbClr val="000000"/>
                        </a:solidFill>
                        <a:latin typeface="+mj-lt"/>
                        <a:ea typeface="Calibri"/>
                        <a:cs typeface="Arial" pitchFamily="34" charset="0"/>
                      </a:endParaRPr>
                    </a:p>
                  </a:txBody>
                  <a:tcPr marL="68580" marR="68580" marT="0" marB="0" anchor="ctr">
                    <a:solidFill>
                      <a:schemeClr val="accent6">
                        <a:lumMod val="7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0" kern="1200" dirty="0" smtClean="0">
                          <a:solidFill>
                            <a:srgbClr val="000000"/>
                          </a:solidFill>
                          <a:latin typeface="+mj-lt"/>
                          <a:ea typeface="+mn-ea"/>
                          <a:cs typeface="Arial" pitchFamily="34" charset="0"/>
                        </a:rPr>
                        <a:t>Ciertos grupos de estudiantes</a:t>
                      </a:r>
                      <a:endParaRPr lang="es-MX" sz="1800" b="0" dirty="0">
                        <a:solidFill>
                          <a:srgbClr val="000000"/>
                        </a:solidFill>
                        <a:latin typeface="+mj-lt"/>
                        <a:ea typeface="Calibri"/>
                        <a:cs typeface="Arial" pitchFamily="34" charset="0"/>
                      </a:endParaRPr>
                    </a:p>
                  </a:txBody>
                  <a:tcPr marL="68580" marR="68580" marT="0" marB="0" anchor="ctr">
                    <a:solidFill>
                      <a:schemeClr val="accent1">
                        <a:lumMod val="40000"/>
                        <a:lumOff val="6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800" b="0" kern="1200" dirty="0" smtClean="0">
                          <a:solidFill>
                            <a:srgbClr val="000000"/>
                          </a:solidFill>
                          <a:latin typeface="+mj-lt"/>
                          <a:ea typeface="+mn-ea"/>
                          <a:cs typeface="Arial" pitchFamily="34" charset="0"/>
                        </a:rPr>
                        <a:t>Todos los estudiantes</a:t>
                      </a:r>
                      <a:endParaRPr lang="es-MX" sz="1800" b="0" dirty="0">
                        <a:solidFill>
                          <a:srgbClr val="000000"/>
                        </a:solidFill>
                        <a:latin typeface="+mj-lt"/>
                        <a:ea typeface="Calibri"/>
                        <a:cs typeface="Arial" pitchFamily="34" charset="0"/>
                      </a:endParaRPr>
                    </a:p>
                  </a:txBody>
                  <a:tcPr marL="68580" marR="68580" marT="0" marB="0" anchor="ctr">
                    <a:solidFill>
                      <a:schemeClr val="accent6">
                        <a:lumMod val="75000"/>
                      </a:schemeClr>
                    </a:solidFill>
                  </a:tcPr>
                </a:tc>
              </a:tr>
              <a:tr h="370840">
                <a:tc>
                  <a:txBody>
                    <a:bodyPr/>
                    <a:lstStyle/>
                    <a:p>
                      <a:r>
                        <a:rPr lang="es-MX" sz="1800" b="0" dirty="0" smtClean="0">
                          <a:solidFill>
                            <a:srgbClr val="000000"/>
                          </a:solidFill>
                          <a:latin typeface="+mj-lt"/>
                          <a:ea typeface="Calibri"/>
                          <a:cs typeface="Arial" pitchFamily="34" charset="0"/>
                        </a:rPr>
                        <a:t>La individualización</a:t>
                      </a:r>
                      <a:r>
                        <a:rPr lang="es-MX" sz="1800" b="0" baseline="0" dirty="0" smtClean="0">
                          <a:solidFill>
                            <a:srgbClr val="000000"/>
                          </a:solidFill>
                          <a:latin typeface="+mj-lt"/>
                          <a:ea typeface="Calibri"/>
                          <a:cs typeface="Arial" pitchFamily="34" charset="0"/>
                        </a:rPr>
                        <a:t> de la enseñanza</a:t>
                      </a:r>
                      <a:endParaRPr lang="es-MX" sz="1800" b="0" dirty="0">
                        <a:solidFill>
                          <a:srgbClr val="000000"/>
                        </a:solidFill>
                        <a:latin typeface="+mj-lt"/>
                        <a:ea typeface="Calibri"/>
                        <a:cs typeface="Arial" pitchFamily="34" charset="0"/>
                      </a:endParaRPr>
                    </a:p>
                  </a:txBody>
                  <a:tcPr marL="68580" marR="68580" marT="0" marB="0" anchor="ctr">
                    <a:solidFill>
                      <a:schemeClr val="accent1">
                        <a:lumMod val="40000"/>
                        <a:lumOff val="6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800" b="0" dirty="0" smtClean="0">
                          <a:solidFill>
                            <a:srgbClr val="000000"/>
                          </a:solidFill>
                          <a:latin typeface="+mj-lt"/>
                          <a:ea typeface="Calibri"/>
                          <a:cs typeface="Arial" pitchFamily="34" charset="0"/>
                        </a:rPr>
                        <a:t>La</a:t>
                      </a:r>
                      <a:r>
                        <a:rPr lang="es-MX" sz="1800" b="0" baseline="0" dirty="0" smtClean="0">
                          <a:solidFill>
                            <a:srgbClr val="000000"/>
                          </a:solidFill>
                          <a:latin typeface="+mj-lt"/>
                          <a:ea typeface="Calibri"/>
                          <a:cs typeface="Arial" pitchFamily="34" charset="0"/>
                        </a:rPr>
                        <a:t> transformación de la educación en general: prácticas, cultura y políticas.</a:t>
                      </a:r>
                      <a:endParaRPr lang="es-MX" sz="1800" b="0" dirty="0">
                        <a:solidFill>
                          <a:srgbClr val="000000"/>
                        </a:solidFill>
                        <a:latin typeface="+mj-lt"/>
                        <a:ea typeface="Calibri"/>
                        <a:cs typeface="Arial" pitchFamily="34" charset="0"/>
                      </a:endParaRPr>
                    </a:p>
                  </a:txBody>
                  <a:tcPr marL="68580" marR="68580" marT="0" marB="0" anchor="ctr">
                    <a:solidFill>
                      <a:schemeClr val="accent6">
                        <a:lumMod val="75000"/>
                      </a:schemeClr>
                    </a:solidFill>
                  </a:tcPr>
                </a:tc>
              </a:tr>
              <a:tr h="370840">
                <a:tc>
                  <a:txBody>
                    <a:bodyPr/>
                    <a:lstStyle/>
                    <a:p>
                      <a:r>
                        <a:rPr lang="es-MX" sz="1800" b="0" kern="1200" dirty="0" smtClean="0">
                          <a:solidFill>
                            <a:srgbClr val="000000"/>
                          </a:solidFill>
                          <a:latin typeface="+mj-lt"/>
                          <a:ea typeface="+mn-ea"/>
                          <a:cs typeface="Arial" pitchFamily="34" charset="0"/>
                        </a:rPr>
                        <a:t>Preparamos al alumno para que se adapte al sistema</a:t>
                      </a:r>
                      <a:endParaRPr lang="es-MX" sz="1800" b="0" dirty="0">
                        <a:solidFill>
                          <a:srgbClr val="000000"/>
                        </a:solidFill>
                        <a:latin typeface="+mj-lt"/>
                        <a:ea typeface="Calibri"/>
                        <a:cs typeface="Arial" pitchFamily="34" charset="0"/>
                      </a:endParaRPr>
                    </a:p>
                  </a:txBody>
                  <a:tcPr marL="68580" marR="68580" marT="0" marB="0" anchor="ctr">
                    <a:solidFill>
                      <a:schemeClr val="accent1">
                        <a:lumMod val="40000"/>
                        <a:lumOff val="6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800" b="0" kern="1200" dirty="0" smtClean="0">
                          <a:solidFill>
                            <a:srgbClr val="000000"/>
                          </a:solidFill>
                          <a:latin typeface="+mj-lt"/>
                          <a:ea typeface="+mn-ea"/>
                          <a:cs typeface="Arial" pitchFamily="34" charset="0"/>
                        </a:rPr>
                        <a:t>Preparamos a la escuela para que atienda a cualquier estudiante</a:t>
                      </a:r>
                      <a:endParaRPr lang="es-MX" sz="1800" b="0" dirty="0">
                        <a:solidFill>
                          <a:srgbClr val="000000"/>
                        </a:solidFill>
                        <a:latin typeface="+mj-lt"/>
                        <a:ea typeface="Calibri"/>
                        <a:cs typeface="Arial" pitchFamily="34" charset="0"/>
                      </a:endParaRPr>
                    </a:p>
                  </a:txBody>
                  <a:tcPr marL="68580" marR="68580" marT="0" marB="0" anchor="ctr">
                    <a:solidFill>
                      <a:schemeClr val="accent6">
                        <a:lumMod val="75000"/>
                      </a:schemeClr>
                    </a:solidFill>
                  </a:tcPr>
                </a:tc>
              </a:tr>
            </a:tbl>
          </a:graphicData>
        </a:graphic>
      </p:graphicFrame>
      <p:grpSp>
        <p:nvGrpSpPr>
          <p:cNvPr id="3" name="2 Grupo"/>
          <p:cNvGrpSpPr/>
          <p:nvPr/>
        </p:nvGrpSpPr>
        <p:grpSpPr>
          <a:xfrm>
            <a:off x="0" y="116632"/>
            <a:ext cx="9144000" cy="6508498"/>
            <a:chOff x="0" y="232870"/>
            <a:chExt cx="9144000" cy="6119736"/>
          </a:xfrm>
        </p:grpSpPr>
        <p:pic>
          <p:nvPicPr>
            <p:cNvPr id="4" name="Imagen 3" descr="SEP_horizontal_panto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2388"/>
              <a:ext cx="9144000" cy="30218"/>
            </a:xfrm>
            <a:prstGeom prst="rect">
              <a:avLst/>
            </a:prstGeom>
          </p:spPr>
        </p:pic>
        <p:pic>
          <p:nvPicPr>
            <p:cNvPr id="5" name="Imagen 6" descr="SEP_horizontal_WEB-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243" y="232870"/>
              <a:ext cx="1865477" cy="544098"/>
            </a:xfrm>
            <a:prstGeom prst="rect">
              <a:avLst/>
            </a:prstGeom>
          </p:spPr>
        </p:pic>
      </p:grpSp>
    </p:spTree>
    <p:extLst>
      <p:ext uri="{BB962C8B-B14F-4D97-AF65-F5344CB8AC3E}">
        <p14:creationId xmlns:p14="http://schemas.microsoft.com/office/powerpoint/2010/main" val="829784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5616" y="1916832"/>
            <a:ext cx="6768752" cy="3046988"/>
          </a:xfrm>
          <a:prstGeom prst="rect">
            <a:avLst/>
          </a:prstGeom>
        </p:spPr>
        <p:txBody>
          <a:bodyPr wrap="square">
            <a:spAutoFit/>
          </a:bodyPr>
          <a:lstStyle/>
          <a:p>
            <a:pPr algn="just"/>
            <a:r>
              <a:rPr lang="es-MX" sz="2400" dirty="0"/>
              <a:t>Acceso al que tienen derecho todos los menores, al currículo básico y a la satisfacción de sus necesidades básicas de aprendizaje. </a:t>
            </a:r>
            <a:endParaRPr lang="es-MX" sz="2400" dirty="0" smtClean="0"/>
          </a:p>
          <a:p>
            <a:pPr algn="just"/>
            <a:endParaRPr lang="es-MX" sz="2400" dirty="0"/>
          </a:p>
          <a:p>
            <a:pPr algn="just"/>
            <a:r>
              <a:rPr lang="es-MX" sz="2400" dirty="0"/>
              <a:t>Las estrategias para acceder a dicho currículo podían ser los servicios escolarizados de educación especial o la escuela regular, con el apoyo psicopedagógico de personal especializado. </a:t>
            </a:r>
          </a:p>
        </p:txBody>
      </p:sp>
      <p:grpSp>
        <p:nvGrpSpPr>
          <p:cNvPr id="3" name="2 Grupo"/>
          <p:cNvGrpSpPr/>
          <p:nvPr/>
        </p:nvGrpSpPr>
        <p:grpSpPr>
          <a:xfrm>
            <a:off x="0" y="232870"/>
            <a:ext cx="9144000" cy="6119736"/>
            <a:chOff x="0" y="232870"/>
            <a:chExt cx="9144000" cy="6119736"/>
          </a:xfrm>
        </p:grpSpPr>
        <p:pic>
          <p:nvPicPr>
            <p:cNvPr id="4" name="Imagen 3" descr="SEP_horizontal_panto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2388"/>
              <a:ext cx="9144000" cy="30218"/>
            </a:xfrm>
            <a:prstGeom prst="rect">
              <a:avLst/>
            </a:prstGeom>
          </p:spPr>
        </p:pic>
        <p:pic>
          <p:nvPicPr>
            <p:cNvPr id="5" name="Imagen 6" descr="SEP_horizontal_WEB-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243" y="232870"/>
              <a:ext cx="2657565" cy="775124"/>
            </a:xfrm>
            <a:prstGeom prst="rect">
              <a:avLst/>
            </a:prstGeom>
          </p:spPr>
        </p:pic>
      </p:grpSp>
      <p:sp>
        <p:nvSpPr>
          <p:cNvPr id="6" name="Rectangle 2"/>
          <p:cNvSpPr txBox="1">
            <a:spLocks noChangeArrowheads="1"/>
          </p:cNvSpPr>
          <p:nvPr/>
        </p:nvSpPr>
        <p:spPr bwMode="auto">
          <a:xfrm>
            <a:off x="3059832" y="404664"/>
            <a:ext cx="5328592" cy="571500"/>
          </a:xfrm>
          <a:prstGeom prst="rect">
            <a:avLst/>
          </a:prstGeom>
          <a:noFill/>
          <a:ln w="9525">
            <a:noFill/>
            <a:miter lim="800000"/>
            <a:headEnd/>
            <a:tailEnd/>
          </a:ln>
        </p:spPr>
        <p:txBody>
          <a:bodyPr anchor="ctr"/>
          <a:lstStyle/>
          <a:p>
            <a:r>
              <a:rPr lang="es-MX" sz="3200" b="1" kern="0" dirty="0" smtClean="0"/>
              <a:t>Integración Educativa</a:t>
            </a:r>
            <a:endParaRPr lang="es-ES" sz="3200" b="1" kern="0" dirty="0"/>
          </a:p>
        </p:txBody>
      </p:sp>
    </p:spTree>
    <p:extLst>
      <p:ext uri="{BB962C8B-B14F-4D97-AF65-F5344CB8AC3E}">
        <p14:creationId xmlns:p14="http://schemas.microsoft.com/office/powerpoint/2010/main" val="1533464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0" y="232870"/>
            <a:ext cx="9144000" cy="6119736"/>
            <a:chOff x="0" y="232870"/>
            <a:chExt cx="9144000" cy="6119736"/>
          </a:xfrm>
        </p:grpSpPr>
        <p:pic>
          <p:nvPicPr>
            <p:cNvPr id="5" name="Imagen 3" descr="SEP_horizontal_panto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2388"/>
              <a:ext cx="9144000" cy="30218"/>
            </a:xfrm>
            <a:prstGeom prst="rect">
              <a:avLst/>
            </a:prstGeom>
          </p:spPr>
        </p:pic>
        <p:pic>
          <p:nvPicPr>
            <p:cNvPr id="6" name="Imagen 6" descr="SEP_horizontal_WEB-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243" y="232870"/>
              <a:ext cx="2657565" cy="775124"/>
            </a:xfrm>
            <a:prstGeom prst="rect">
              <a:avLst/>
            </a:prstGeom>
          </p:spPr>
        </p:pic>
      </p:grpSp>
      <p:sp>
        <p:nvSpPr>
          <p:cNvPr id="7" name="Rectangle 2"/>
          <p:cNvSpPr txBox="1">
            <a:spLocks noChangeArrowheads="1"/>
          </p:cNvSpPr>
          <p:nvPr/>
        </p:nvSpPr>
        <p:spPr bwMode="auto">
          <a:xfrm>
            <a:off x="3563888" y="404664"/>
            <a:ext cx="3744416" cy="571500"/>
          </a:xfrm>
          <a:prstGeom prst="rect">
            <a:avLst/>
          </a:prstGeom>
          <a:noFill/>
          <a:ln w="9525">
            <a:noFill/>
            <a:miter lim="800000"/>
            <a:headEnd/>
            <a:tailEnd/>
          </a:ln>
        </p:spPr>
        <p:txBody>
          <a:bodyPr anchor="ctr"/>
          <a:lstStyle/>
          <a:p>
            <a:r>
              <a:rPr lang="es-MX" sz="3200" b="1" kern="0" dirty="0"/>
              <a:t>Educación </a:t>
            </a:r>
            <a:r>
              <a:rPr lang="es-MX" sz="3200" b="1" kern="0" dirty="0" smtClean="0"/>
              <a:t>inclusiva</a:t>
            </a:r>
            <a:endParaRPr lang="es-ES" sz="3200" b="1" kern="0" dirty="0"/>
          </a:p>
        </p:txBody>
      </p:sp>
      <p:sp>
        <p:nvSpPr>
          <p:cNvPr id="8" name="7 Rectángulo"/>
          <p:cNvSpPr/>
          <p:nvPr/>
        </p:nvSpPr>
        <p:spPr>
          <a:xfrm>
            <a:off x="467544" y="1412776"/>
            <a:ext cx="8424936" cy="1569660"/>
          </a:xfrm>
          <a:prstGeom prst="rect">
            <a:avLst/>
          </a:prstGeom>
        </p:spPr>
        <p:txBody>
          <a:bodyPr wrap="square">
            <a:spAutoFit/>
          </a:bodyPr>
          <a:lstStyle/>
          <a:p>
            <a:pPr algn="just"/>
            <a:r>
              <a:rPr lang="es-ES_tradnl" sz="2400" b="0" u="sng" dirty="0">
                <a:cs typeface="Arial" pitchFamily="34" charset="0"/>
              </a:rPr>
              <a:t>Proceso</a:t>
            </a:r>
            <a:r>
              <a:rPr lang="es-ES_tradnl" sz="2400" b="0" dirty="0">
                <a:cs typeface="Arial" pitchFamily="34" charset="0"/>
              </a:rPr>
              <a:t> orientado a responder a la diversidad de necesidades de todos los alumnos incrementando su participación en el aprendizaje, la cultura y las comunidades; reduciendo y eliminando la exclusión desde la educación </a:t>
            </a:r>
            <a:r>
              <a:rPr lang="es-ES_tradnl" sz="2000" b="0" i="1" dirty="0">
                <a:cs typeface="Arial" pitchFamily="34" charset="0"/>
              </a:rPr>
              <a:t>(UNESCO, 2009).</a:t>
            </a:r>
            <a:endParaRPr lang="es-ES_tradnl" sz="2400" b="0" i="1" dirty="0">
              <a:cs typeface="Arial" pitchFamily="34" charset="0"/>
            </a:endParaRPr>
          </a:p>
        </p:txBody>
      </p:sp>
      <p:graphicFrame>
        <p:nvGraphicFramePr>
          <p:cNvPr id="9" name="8 Diagrama"/>
          <p:cNvGraphicFramePr/>
          <p:nvPr>
            <p:extLst>
              <p:ext uri="{D42A27DB-BD31-4B8C-83A1-F6EECF244321}">
                <p14:modId xmlns:p14="http://schemas.microsoft.com/office/powerpoint/2010/main" val="4204439634"/>
              </p:ext>
            </p:extLst>
          </p:nvPr>
        </p:nvGraphicFramePr>
        <p:xfrm>
          <a:off x="2483768" y="3168352"/>
          <a:ext cx="5040560" cy="29249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5233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9"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3356992"/>
            <a:ext cx="1520866" cy="523220"/>
          </a:xfrm>
          <a:prstGeom prst="rect">
            <a:avLst/>
          </a:prstGeom>
          <a:noFill/>
        </p:spPr>
        <p:txBody>
          <a:bodyPr wrap="none" rtlCol="0">
            <a:spAutoFit/>
          </a:bodyPr>
          <a:lstStyle/>
          <a:p>
            <a:r>
              <a:rPr lang="es-MX" sz="2800" b="1" dirty="0" smtClean="0"/>
              <a:t>Barreras </a:t>
            </a:r>
            <a:endParaRPr lang="es-MX" sz="2800" b="1" dirty="0"/>
          </a:p>
        </p:txBody>
      </p:sp>
      <p:cxnSp>
        <p:nvCxnSpPr>
          <p:cNvPr id="5" name="4 Conector recto"/>
          <p:cNvCxnSpPr/>
          <p:nvPr/>
        </p:nvCxnSpPr>
        <p:spPr>
          <a:xfrm flipV="1">
            <a:off x="1683197" y="2420888"/>
            <a:ext cx="1052518" cy="1016117"/>
          </a:xfrm>
          <a:prstGeom prst="line">
            <a:avLst/>
          </a:prstGeom>
          <a:ln w="19050">
            <a:solidFill>
              <a:srgbClr val="98B954"/>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1832075" y="3675735"/>
            <a:ext cx="903640" cy="0"/>
          </a:xfrm>
          <a:prstGeom prst="line">
            <a:avLst/>
          </a:prstGeom>
          <a:ln w="19050">
            <a:solidFill>
              <a:srgbClr val="98B954"/>
            </a:solidFill>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1683197" y="3896384"/>
            <a:ext cx="1052518" cy="1260808"/>
          </a:xfrm>
          <a:prstGeom prst="line">
            <a:avLst/>
          </a:prstGeom>
          <a:ln w="19050">
            <a:solidFill>
              <a:srgbClr val="98B954"/>
            </a:solidFill>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2795796" y="3501008"/>
            <a:ext cx="1682577" cy="415498"/>
          </a:xfrm>
          <a:prstGeom prst="rect">
            <a:avLst/>
          </a:prstGeom>
          <a:noFill/>
          <a:ln>
            <a:solidFill>
              <a:srgbClr val="98B954"/>
            </a:solidFill>
          </a:ln>
        </p:spPr>
        <p:txBody>
          <a:bodyPr wrap="none" rtlCol="0">
            <a:spAutoFit/>
          </a:bodyPr>
          <a:lstStyle/>
          <a:p>
            <a:r>
              <a:rPr lang="es-MX" sz="2100" dirty="0" smtClean="0"/>
              <a:t>Normatividad</a:t>
            </a:r>
            <a:endParaRPr lang="es-MX" sz="2100" dirty="0"/>
          </a:p>
        </p:txBody>
      </p:sp>
      <p:sp>
        <p:nvSpPr>
          <p:cNvPr id="9" name="8 CuadroTexto"/>
          <p:cNvSpPr txBox="1"/>
          <p:nvPr/>
        </p:nvSpPr>
        <p:spPr>
          <a:xfrm>
            <a:off x="2822189" y="1906253"/>
            <a:ext cx="1283621" cy="738664"/>
          </a:xfrm>
          <a:prstGeom prst="rect">
            <a:avLst/>
          </a:prstGeom>
          <a:noFill/>
          <a:ln>
            <a:solidFill>
              <a:srgbClr val="98B954"/>
            </a:solidFill>
          </a:ln>
        </p:spPr>
        <p:txBody>
          <a:bodyPr wrap="none" rtlCol="0">
            <a:spAutoFit/>
          </a:bodyPr>
          <a:lstStyle/>
          <a:p>
            <a:r>
              <a:rPr lang="es-MX" sz="2100" dirty="0" smtClean="0"/>
              <a:t>Sociales</a:t>
            </a:r>
          </a:p>
          <a:p>
            <a:r>
              <a:rPr lang="es-MX" sz="2100" dirty="0" smtClean="0"/>
              <a:t>Culturales</a:t>
            </a:r>
            <a:endParaRPr lang="es-MX" sz="2100" dirty="0"/>
          </a:p>
        </p:txBody>
      </p:sp>
      <p:sp>
        <p:nvSpPr>
          <p:cNvPr id="10" name="9 CuadroTexto"/>
          <p:cNvSpPr txBox="1"/>
          <p:nvPr/>
        </p:nvSpPr>
        <p:spPr>
          <a:xfrm>
            <a:off x="2735715" y="5302369"/>
            <a:ext cx="1670650" cy="430887"/>
          </a:xfrm>
          <a:prstGeom prst="rect">
            <a:avLst/>
          </a:prstGeom>
          <a:noFill/>
          <a:ln>
            <a:solidFill>
              <a:srgbClr val="98B954"/>
            </a:solidFill>
          </a:ln>
        </p:spPr>
        <p:txBody>
          <a:bodyPr wrap="none" rtlCol="0">
            <a:spAutoFit/>
          </a:bodyPr>
          <a:lstStyle/>
          <a:p>
            <a:r>
              <a:rPr lang="es-MX" sz="2100" dirty="0" smtClean="0"/>
              <a:t>Accesibilidad</a:t>
            </a:r>
            <a:endParaRPr lang="es-MX" sz="2100" dirty="0"/>
          </a:p>
        </p:txBody>
      </p:sp>
      <p:sp>
        <p:nvSpPr>
          <p:cNvPr id="11" name="10 CuadroTexto"/>
          <p:cNvSpPr txBox="1"/>
          <p:nvPr/>
        </p:nvSpPr>
        <p:spPr>
          <a:xfrm>
            <a:off x="4838413" y="1628800"/>
            <a:ext cx="1951175" cy="1061829"/>
          </a:xfrm>
          <a:prstGeom prst="rect">
            <a:avLst/>
          </a:prstGeom>
          <a:noFill/>
        </p:spPr>
        <p:txBody>
          <a:bodyPr wrap="none" rtlCol="0">
            <a:spAutoFit/>
          </a:bodyPr>
          <a:lstStyle/>
          <a:p>
            <a:pPr marL="82550" indent="-82550">
              <a:buFont typeface="Arial" pitchFamily="34" charset="0"/>
              <a:buChar char="•"/>
            </a:pPr>
            <a:r>
              <a:rPr lang="es-MX" sz="2100" dirty="0" smtClean="0"/>
              <a:t>Económicas </a:t>
            </a:r>
          </a:p>
          <a:p>
            <a:pPr marL="82550" indent="-82550">
              <a:buFont typeface="Arial" pitchFamily="34" charset="0"/>
              <a:buChar char="•"/>
            </a:pPr>
            <a:r>
              <a:rPr lang="es-MX" sz="2100" dirty="0" smtClean="0"/>
              <a:t>Discriminación </a:t>
            </a:r>
          </a:p>
          <a:p>
            <a:pPr marL="82550" indent="-82550">
              <a:buFont typeface="Arial" pitchFamily="34" charset="0"/>
              <a:buChar char="•"/>
            </a:pPr>
            <a:r>
              <a:rPr lang="es-MX" sz="2100" dirty="0" smtClean="0"/>
              <a:t>Ignorancia</a:t>
            </a:r>
            <a:endParaRPr lang="es-MX" sz="2100" dirty="0"/>
          </a:p>
        </p:txBody>
      </p:sp>
      <p:sp>
        <p:nvSpPr>
          <p:cNvPr id="12" name="11 CuadroTexto"/>
          <p:cNvSpPr txBox="1"/>
          <p:nvPr/>
        </p:nvSpPr>
        <p:spPr>
          <a:xfrm>
            <a:off x="5198453" y="3140968"/>
            <a:ext cx="3550011" cy="1384995"/>
          </a:xfrm>
          <a:prstGeom prst="rect">
            <a:avLst/>
          </a:prstGeom>
          <a:noFill/>
        </p:spPr>
        <p:txBody>
          <a:bodyPr wrap="none" rtlCol="0">
            <a:spAutoFit/>
          </a:bodyPr>
          <a:lstStyle/>
          <a:p>
            <a:pPr marL="82550" indent="-82550">
              <a:buFont typeface="Arial" pitchFamily="34" charset="0"/>
              <a:buChar char="•"/>
            </a:pPr>
            <a:r>
              <a:rPr lang="es-MX" sz="2100" dirty="0" smtClean="0"/>
              <a:t>Tamaño de la clase</a:t>
            </a:r>
          </a:p>
          <a:p>
            <a:pPr marL="82550" indent="-82550">
              <a:buFont typeface="Arial" pitchFamily="34" charset="0"/>
              <a:buChar char="•"/>
            </a:pPr>
            <a:r>
              <a:rPr lang="es-MX" sz="2100" dirty="0" smtClean="0"/>
              <a:t>Evaluación</a:t>
            </a:r>
          </a:p>
          <a:p>
            <a:pPr marL="82550" indent="-82550">
              <a:buFont typeface="Arial" pitchFamily="34" charset="0"/>
              <a:buChar char="•"/>
            </a:pPr>
            <a:r>
              <a:rPr lang="es-MX" sz="2100" dirty="0" smtClean="0"/>
              <a:t>Normas de Control Escolar</a:t>
            </a:r>
          </a:p>
          <a:p>
            <a:pPr marL="82550" indent="-82550">
              <a:buFont typeface="Arial" pitchFamily="34" charset="0"/>
              <a:buChar char="•"/>
            </a:pPr>
            <a:r>
              <a:rPr lang="es-MX" sz="2100" dirty="0" smtClean="0"/>
              <a:t>Distribución de presupuestos</a:t>
            </a:r>
          </a:p>
        </p:txBody>
      </p:sp>
      <p:sp>
        <p:nvSpPr>
          <p:cNvPr id="13" name="12 CuadroTexto"/>
          <p:cNvSpPr txBox="1"/>
          <p:nvPr/>
        </p:nvSpPr>
        <p:spPr>
          <a:xfrm>
            <a:off x="5486485" y="4797152"/>
            <a:ext cx="2356992" cy="1708160"/>
          </a:xfrm>
          <a:prstGeom prst="rect">
            <a:avLst/>
          </a:prstGeom>
          <a:noFill/>
        </p:spPr>
        <p:txBody>
          <a:bodyPr wrap="none" rtlCol="0">
            <a:spAutoFit/>
          </a:bodyPr>
          <a:lstStyle/>
          <a:p>
            <a:pPr marL="82550" indent="-82550">
              <a:buFont typeface="Arial" pitchFamily="34" charset="0"/>
              <a:buChar char="•"/>
            </a:pPr>
            <a:r>
              <a:rPr lang="es-MX" sz="2100" dirty="0" smtClean="0"/>
              <a:t>Infraestructura</a:t>
            </a:r>
          </a:p>
          <a:p>
            <a:pPr marL="82550" indent="-82550">
              <a:buFont typeface="Arial" pitchFamily="34" charset="0"/>
              <a:buChar char="•"/>
            </a:pPr>
            <a:r>
              <a:rPr lang="es-MX" sz="2100" dirty="0" smtClean="0"/>
              <a:t>Recursos Humanos</a:t>
            </a:r>
          </a:p>
          <a:p>
            <a:pPr marL="82550" indent="-82550">
              <a:buFont typeface="Arial" pitchFamily="34" charset="0"/>
              <a:buChar char="•"/>
            </a:pPr>
            <a:r>
              <a:rPr lang="es-MX" sz="2100" dirty="0" smtClean="0"/>
              <a:t>Material adecuado</a:t>
            </a:r>
          </a:p>
          <a:p>
            <a:pPr marL="82550" indent="-82550">
              <a:buFont typeface="Arial" pitchFamily="34" charset="0"/>
              <a:buChar char="•"/>
            </a:pPr>
            <a:r>
              <a:rPr lang="es-MX" sz="2100" dirty="0" smtClean="0"/>
              <a:t>Equipamiento</a:t>
            </a:r>
          </a:p>
          <a:p>
            <a:pPr marL="82550" indent="-82550">
              <a:buFont typeface="Arial" pitchFamily="34" charset="0"/>
              <a:buChar char="•"/>
            </a:pPr>
            <a:r>
              <a:rPr lang="es-MX" sz="2100" dirty="0" smtClean="0"/>
              <a:t>Tecnología</a:t>
            </a:r>
          </a:p>
        </p:txBody>
      </p:sp>
      <p:sp>
        <p:nvSpPr>
          <p:cNvPr id="14" name="13 CuadroTexto"/>
          <p:cNvSpPr txBox="1"/>
          <p:nvPr/>
        </p:nvSpPr>
        <p:spPr>
          <a:xfrm>
            <a:off x="2872308" y="332656"/>
            <a:ext cx="6192688" cy="830997"/>
          </a:xfrm>
          <a:prstGeom prst="rect">
            <a:avLst/>
          </a:prstGeom>
          <a:noFill/>
        </p:spPr>
        <p:txBody>
          <a:bodyPr wrap="square" rtlCol="0">
            <a:spAutoFit/>
          </a:bodyPr>
          <a:lstStyle/>
          <a:p>
            <a:r>
              <a:rPr lang="es-MX" sz="2400" b="1" dirty="0"/>
              <a:t>Barreras que no permiten la educación inclusiva </a:t>
            </a:r>
          </a:p>
        </p:txBody>
      </p:sp>
      <p:cxnSp>
        <p:nvCxnSpPr>
          <p:cNvPr id="15" name="14 Conector recto"/>
          <p:cNvCxnSpPr/>
          <p:nvPr/>
        </p:nvCxnSpPr>
        <p:spPr>
          <a:xfrm>
            <a:off x="5198453" y="3140968"/>
            <a:ext cx="0" cy="1313812"/>
          </a:xfrm>
          <a:prstGeom prst="line">
            <a:avLst/>
          </a:prstGeom>
          <a:ln w="19050">
            <a:solidFill>
              <a:srgbClr val="98B954"/>
            </a:solidFill>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4550381" y="3663228"/>
            <a:ext cx="504000" cy="0"/>
          </a:xfrm>
          <a:prstGeom prst="straightConnector1">
            <a:avLst/>
          </a:prstGeom>
          <a:ln w="38100">
            <a:solidFill>
              <a:srgbClr val="98B954"/>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5486485" y="4869160"/>
            <a:ext cx="0" cy="1548000"/>
          </a:xfrm>
          <a:prstGeom prst="line">
            <a:avLst/>
          </a:prstGeom>
          <a:ln w="19050">
            <a:solidFill>
              <a:srgbClr val="98B954"/>
            </a:solidFill>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a:off x="4514405" y="5589240"/>
            <a:ext cx="756000" cy="0"/>
          </a:xfrm>
          <a:prstGeom prst="straightConnector1">
            <a:avLst/>
          </a:prstGeom>
          <a:ln w="38100">
            <a:solidFill>
              <a:srgbClr val="98B954"/>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4190341" y="2276872"/>
            <a:ext cx="504000" cy="0"/>
          </a:xfrm>
          <a:prstGeom prst="straightConnector1">
            <a:avLst/>
          </a:prstGeom>
          <a:ln w="38100">
            <a:solidFill>
              <a:srgbClr val="98B954"/>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4838413" y="1541734"/>
            <a:ext cx="0" cy="1188000"/>
          </a:xfrm>
          <a:prstGeom prst="line">
            <a:avLst/>
          </a:prstGeom>
          <a:ln w="19050">
            <a:solidFill>
              <a:srgbClr val="98B954"/>
            </a:solidFill>
          </a:ln>
        </p:spPr>
        <p:style>
          <a:lnRef idx="1">
            <a:schemeClr val="accent1"/>
          </a:lnRef>
          <a:fillRef idx="0">
            <a:schemeClr val="accent1"/>
          </a:fillRef>
          <a:effectRef idx="0">
            <a:schemeClr val="accent1"/>
          </a:effectRef>
          <a:fontRef idx="minor">
            <a:schemeClr val="tx1"/>
          </a:fontRef>
        </p:style>
      </p:cxnSp>
      <p:grpSp>
        <p:nvGrpSpPr>
          <p:cNvPr id="21" name="20 Grupo"/>
          <p:cNvGrpSpPr/>
          <p:nvPr/>
        </p:nvGrpSpPr>
        <p:grpSpPr>
          <a:xfrm>
            <a:off x="0" y="232870"/>
            <a:ext cx="9144000" cy="6436490"/>
            <a:chOff x="0" y="232870"/>
            <a:chExt cx="9144000" cy="6119736"/>
          </a:xfrm>
        </p:grpSpPr>
        <p:pic>
          <p:nvPicPr>
            <p:cNvPr id="22" name="Imagen 3" descr="SEP_horizontal_panto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2388"/>
              <a:ext cx="9144000" cy="30218"/>
            </a:xfrm>
            <a:prstGeom prst="rect">
              <a:avLst/>
            </a:prstGeom>
          </p:spPr>
        </p:pic>
        <p:pic>
          <p:nvPicPr>
            <p:cNvPr id="23" name="Imagen 6" descr="SEP_horizontal_WEB-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243" y="232870"/>
              <a:ext cx="2657565" cy="775124"/>
            </a:xfrm>
            <a:prstGeom prst="rect">
              <a:avLst/>
            </a:prstGeom>
          </p:spPr>
        </p:pic>
      </p:grpSp>
    </p:spTree>
    <p:extLst>
      <p:ext uri="{BB962C8B-B14F-4D97-AF65-F5344CB8AC3E}">
        <p14:creationId xmlns:p14="http://schemas.microsoft.com/office/powerpoint/2010/main" val="4257638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0" y="232870"/>
            <a:ext cx="9144000" cy="6119736"/>
            <a:chOff x="0" y="232870"/>
            <a:chExt cx="9144000" cy="6119736"/>
          </a:xfrm>
        </p:grpSpPr>
        <p:pic>
          <p:nvPicPr>
            <p:cNvPr id="5" name="Imagen 3" descr="SEP_horizontal_panto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2388"/>
              <a:ext cx="9144000" cy="30218"/>
            </a:xfrm>
            <a:prstGeom prst="rect">
              <a:avLst/>
            </a:prstGeom>
          </p:spPr>
        </p:pic>
        <p:pic>
          <p:nvPicPr>
            <p:cNvPr id="6" name="Imagen 6" descr="SEP_horizontal_WEB-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243" y="232870"/>
              <a:ext cx="2657565" cy="775124"/>
            </a:xfrm>
            <a:prstGeom prst="rect">
              <a:avLst/>
            </a:prstGeom>
          </p:spPr>
        </p:pic>
      </p:grpSp>
      <p:sp>
        <p:nvSpPr>
          <p:cNvPr id="7" name="6 CuadroTexto"/>
          <p:cNvSpPr txBox="1">
            <a:spLocks noChangeArrowheads="1"/>
          </p:cNvSpPr>
          <p:nvPr/>
        </p:nvSpPr>
        <p:spPr bwMode="auto">
          <a:xfrm>
            <a:off x="2015493" y="1226740"/>
            <a:ext cx="4968552" cy="46166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s-MX" sz="2400" b="1" dirty="0"/>
              <a:t>Actitudes negativas</a:t>
            </a:r>
            <a:endParaRPr lang="es-MX" sz="2000" b="1" dirty="0"/>
          </a:p>
        </p:txBody>
      </p:sp>
      <p:sp>
        <p:nvSpPr>
          <p:cNvPr id="8" name="7 Proceso alternativo"/>
          <p:cNvSpPr/>
          <p:nvPr/>
        </p:nvSpPr>
        <p:spPr>
          <a:xfrm>
            <a:off x="395288" y="1701924"/>
            <a:ext cx="8280400" cy="1943100"/>
          </a:xfrm>
          <a:prstGeom prst="flowChartAlternateProcess">
            <a:avLst/>
          </a:prstGeom>
          <a:solidFill>
            <a:schemeClr val="bg2">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2000" b="0" dirty="0">
                <a:solidFill>
                  <a:schemeClr val="tx1"/>
                </a:solidFill>
              </a:rPr>
              <a:t>“Yo vi en mi casa a un niño que es buena onda, le empiezan a pegar y lo quieren tirar de su silla, le pegan, es de mi estatura y va en otra escuela,  tiene una amiga que no habla y hace fuerzas, y a ella le hacen lo mismo. Cuando pasa eso les digo a mi mamá o a mi papá para ayudarlos, los </a:t>
            </a:r>
            <a:r>
              <a:rPr lang="es-MX" sz="2000" b="0" dirty="0" smtClean="0">
                <a:solidFill>
                  <a:schemeClr val="tx1"/>
                </a:solidFill>
              </a:rPr>
              <a:t>papás </a:t>
            </a:r>
            <a:r>
              <a:rPr lang="es-MX" sz="2000" b="0" dirty="0">
                <a:solidFill>
                  <a:schemeClr val="tx1"/>
                </a:solidFill>
              </a:rPr>
              <a:t>de la niña son Maestros y son mis vecinos”</a:t>
            </a:r>
          </a:p>
        </p:txBody>
      </p:sp>
      <p:sp>
        <p:nvSpPr>
          <p:cNvPr id="9" name="8 Recortar rectángulo de esquina diagonal"/>
          <p:cNvSpPr/>
          <p:nvPr/>
        </p:nvSpPr>
        <p:spPr>
          <a:xfrm>
            <a:off x="395288" y="5013176"/>
            <a:ext cx="8280400" cy="1188132"/>
          </a:xfrm>
          <a:prstGeom prst="snip2DiagRect">
            <a:avLst/>
          </a:prstGeom>
          <a:ln>
            <a:solidFill>
              <a:schemeClr val="bg1"/>
            </a:solidFill>
          </a:ln>
        </p:spPr>
        <p:style>
          <a:lnRef idx="1">
            <a:schemeClr val="dk1"/>
          </a:lnRef>
          <a:fillRef idx="2">
            <a:schemeClr val="dk1"/>
          </a:fillRef>
          <a:effectRef idx="1">
            <a:schemeClr val="dk1"/>
          </a:effectRef>
          <a:fontRef idx="minor">
            <a:schemeClr val="dk1"/>
          </a:fontRef>
        </p:style>
        <p:txBody>
          <a:bodyPr anchor="ctr"/>
          <a:lstStyle/>
          <a:p>
            <a:pPr algn="ctr">
              <a:defRPr/>
            </a:pPr>
            <a:r>
              <a:rPr lang="es-MX" sz="2000" b="0" dirty="0">
                <a:solidFill>
                  <a:schemeClr val="tx1"/>
                </a:solidFill>
              </a:rPr>
              <a:t>“Te dicen cosas, pelean contigo, te dejan sola, como quiera con el tiempo se te olvida, no me respetan, me empujan y me hacen llorar, ellos no saben que tienes enfermedades y no se les puede decir, porque me da vergüenza”</a:t>
            </a:r>
          </a:p>
        </p:txBody>
      </p:sp>
      <p:sp>
        <p:nvSpPr>
          <p:cNvPr id="10" name="8 CuadroTexto"/>
          <p:cNvSpPr txBox="1">
            <a:spLocks noChangeArrowheads="1"/>
          </p:cNvSpPr>
          <p:nvPr/>
        </p:nvSpPr>
        <p:spPr bwMode="auto">
          <a:xfrm>
            <a:off x="4764494" y="4417169"/>
            <a:ext cx="3960689" cy="307975"/>
          </a:xfrm>
          <a:prstGeom prst="rect">
            <a:avLst/>
          </a:prstGeom>
          <a:noFill/>
          <a:ln w="9525">
            <a:noFill/>
            <a:miter lim="800000"/>
            <a:headEnd/>
            <a:tailEnd/>
          </a:ln>
        </p:spPr>
        <p:txBody>
          <a:bodyPr wrap="square">
            <a:spAutoFit/>
          </a:bodyPr>
          <a:lstStyle/>
          <a:p>
            <a:pPr algn="r"/>
            <a:r>
              <a:rPr lang="es-MX" sz="1400" i="1" dirty="0">
                <a:latin typeface="Verdana" pitchFamily="34" charset="0"/>
              </a:rPr>
              <a:t>Testimonios de alumnos sin discapacidad</a:t>
            </a:r>
          </a:p>
        </p:txBody>
      </p:sp>
      <p:sp>
        <p:nvSpPr>
          <p:cNvPr id="11" name="10 Redondear rectángulo de esquina diagonal"/>
          <p:cNvSpPr/>
          <p:nvPr/>
        </p:nvSpPr>
        <p:spPr>
          <a:xfrm>
            <a:off x="395288" y="3861048"/>
            <a:ext cx="8208962" cy="501561"/>
          </a:xfrm>
          <a:prstGeom prst="round2DiagRect">
            <a:avLst/>
          </a:prstGeom>
          <a:ln>
            <a:solidFill>
              <a:schemeClr val="bg1"/>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MX" sz="2000" b="0" dirty="0">
                <a:solidFill>
                  <a:schemeClr val="tx1"/>
                </a:solidFill>
              </a:rPr>
              <a:t>“Sí los tratan mal, los tiran de las escaleras, les pegan” </a:t>
            </a:r>
          </a:p>
        </p:txBody>
      </p:sp>
      <p:sp>
        <p:nvSpPr>
          <p:cNvPr id="12" name="22 CuadroTexto"/>
          <p:cNvSpPr txBox="1">
            <a:spLocks noChangeArrowheads="1"/>
          </p:cNvSpPr>
          <p:nvPr/>
        </p:nvSpPr>
        <p:spPr bwMode="auto">
          <a:xfrm>
            <a:off x="395288" y="6381750"/>
            <a:ext cx="7489825" cy="676275"/>
          </a:xfrm>
          <a:prstGeom prst="rect">
            <a:avLst/>
          </a:prstGeom>
          <a:noFill/>
          <a:ln w="9525">
            <a:noFill/>
            <a:miter lim="800000"/>
            <a:headEnd/>
            <a:tailEnd/>
          </a:ln>
        </p:spPr>
        <p:txBody>
          <a:bodyPr>
            <a:spAutoFit/>
          </a:bodyPr>
          <a:lstStyle/>
          <a:p>
            <a:r>
              <a:rPr lang="es-MX" sz="1000" i="1">
                <a:latin typeface="Verdana" pitchFamily="34" charset="0"/>
              </a:rPr>
              <a:t>Fuente: Análisis Cualitativo sobre las Tendencias de Educación Inclusiva en la Atención de Alumnos con Discapacidad en Escuelas de Educación Básica en México </a:t>
            </a:r>
          </a:p>
          <a:p>
            <a:endParaRPr lang="es-MX"/>
          </a:p>
        </p:txBody>
      </p:sp>
      <p:sp>
        <p:nvSpPr>
          <p:cNvPr id="13" name="CuadroTexto 20"/>
          <p:cNvSpPr txBox="1"/>
          <p:nvPr/>
        </p:nvSpPr>
        <p:spPr>
          <a:xfrm>
            <a:off x="2987824" y="417148"/>
            <a:ext cx="4968027" cy="461665"/>
          </a:xfrm>
          <a:prstGeom prst="rect">
            <a:avLst/>
          </a:prstGeom>
          <a:noFill/>
        </p:spPr>
        <p:txBody>
          <a:bodyPr wrap="none" rtlCol="0">
            <a:spAutoFit/>
          </a:bodyPr>
          <a:lstStyle/>
          <a:p>
            <a:r>
              <a:rPr lang="es-ES_tradnl" sz="2400" b="1" dirty="0" smtClean="0"/>
              <a:t>Barreras contra la Educación inclusiva</a:t>
            </a:r>
            <a:endParaRPr lang="es-ES_tradnl" sz="2400" b="1" dirty="0"/>
          </a:p>
        </p:txBody>
      </p:sp>
    </p:spTree>
    <p:extLst>
      <p:ext uri="{BB962C8B-B14F-4D97-AF65-F5344CB8AC3E}">
        <p14:creationId xmlns:p14="http://schemas.microsoft.com/office/powerpoint/2010/main" val="390539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0" y="232870"/>
            <a:ext cx="9144000" cy="6119736"/>
            <a:chOff x="0" y="232870"/>
            <a:chExt cx="9144000" cy="6119736"/>
          </a:xfrm>
        </p:grpSpPr>
        <p:pic>
          <p:nvPicPr>
            <p:cNvPr id="5" name="Imagen 3" descr="SEP_horizontal_panto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2388"/>
              <a:ext cx="9144000" cy="30218"/>
            </a:xfrm>
            <a:prstGeom prst="rect">
              <a:avLst/>
            </a:prstGeom>
          </p:spPr>
        </p:pic>
        <p:pic>
          <p:nvPicPr>
            <p:cNvPr id="6" name="Imagen 6" descr="SEP_horizontal_WEB-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243" y="232870"/>
              <a:ext cx="2657565" cy="775124"/>
            </a:xfrm>
            <a:prstGeom prst="rect">
              <a:avLst/>
            </a:prstGeom>
          </p:spPr>
        </p:pic>
      </p:grpSp>
      <p:sp>
        <p:nvSpPr>
          <p:cNvPr id="7" name="6 CuadroTexto"/>
          <p:cNvSpPr txBox="1">
            <a:spLocks noChangeArrowheads="1"/>
          </p:cNvSpPr>
          <p:nvPr/>
        </p:nvSpPr>
        <p:spPr bwMode="auto">
          <a:xfrm>
            <a:off x="2195736" y="1302013"/>
            <a:ext cx="4968552" cy="40011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s-MX" sz="2000" b="1" dirty="0"/>
              <a:t>Actitudes negativas</a:t>
            </a:r>
            <a:endParaRPr lang="es-MX" b="1" dirty="0"/>
          </a:p>
        </p:txBody>
      </p:sp>
      <p:sp>
        <p:nvSpPr>
          <p:cNvPr id="8" name="7 Proceso alternativo"/>
          <p:cNvSpPr/>
          <p:nvPr/>
        </p:nvSpPr>
        <p:spPr>
          <a:xfrm>
            <a:off x="395288" y="1702123"/>
            <a:ext cx="8280400" cy="1366837"/>
          </a:xfrm>
          <a:prstGeom prst="flowChartAlternateProcess">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MX" sz="2200" b="0" dirty="0">
                <a:solidFill>
                  <a:schemeClr val="tx1"/>
                </a:solidFill>
              </a:rPr>
              <a:t>“Yo quería aprender computación y el maestro del foro del saber me dijo que no me podía </a:t>
            </a:r>
            <a:r>
              <a:rPr lang="es-MX" sz="2200" b="0" dirty="0" smtClean="0">
                <a:solidFill>
                  <a:schemeClr val="tx1"/>
                </a:solidFill>
              </a:rPr>
              <a:t>dejar tocar </a:t>
            </a:r>
            <a:r>
              <a:rPr lang="es-MX" sz="2200" b="0" dirty="0">
                <a:solidFill>
                  <a:schemeClr val="tx1"/>
                </a:solidFill>
              </a:rPr>
              <a:t>las computadoras porque no sabía leer y escribir y la iba descomponer”</a:t>
            </a:r>
          </a:p>
        </p:txBody>
      </p:sp>
      <p:sp>
        <p:nvSpPr>
          <p:cNvPr id="9" name="8 Recortar rectángulo de esquina diagonal"/>
          <p:cNvSpPr/>
          <p:nvPr/>
        </p:nvSpPr>
        <p:spPr>
          <a:xfrm>
            <a:off x="395536" y="3284984"/>
            <a:ext cx="8208144" cy="1081087"/>
          </a:xfrm>
          <a:prstGeom prst="snip2DiagRect">
            <a:avLst/>
          </a:prstGeom>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s-MX" sz="2200" b="0" dirty="0">
                <a:solidFill>
                  <a:schemeClr val="tx1"/>
                </a:solidFill>
              </a:rPr>
              <a:t>“</a:t>
            </a:r>
            <a:r>
              <a:rPr lang="es-MX" sz="2200" b="0" dirty="0" smtClean="0">
                <a:solidFill>
                  <a:schemeClr val="tx1"/>
                </a:solidFill>
              </a:rPr>
              <a:t>Sí, </a:t>
            </a:r>
            <a:r>
              <a:rPr lang="es-MX" sz="2200" b="0" dirty="0">
                <a:solidFill>
                  <a:schemeClr val="tx1"/>
                </a:solidFill>
              </a:rPr>
              <a:t>los niños me dejan moretones me sacan sangre y me dicen malas palabras”</a:t>
            </a:r>
          </a:p>
        </p:txBody>
      </p:sp>
      <p:sp>
        <p:nvSpPr>
          <p:cNvPr id="10" name="8 CuadroTexto"/>
          <p:cNvSpPr txBox="1">
            <a:spLocks noChangeArrowheads="1"/>
          </p:cNvSpPr>
          <p:nvPr/>
        </p:nvSpPr>
        <p:spPr bwMode="auto">
          <a:xfrm>
            <a:off x="4644008" y="5805264"/>
            <a:ext cx="4032250" cy="307777"/>
          </a:xfrm>
          <a:prstGeom prst="rect">
            <a:avLst/>
          </a:prstGeom>
          <a:noFill/>
          <a:ln w="9525">
            <a:noFill/>
            <a:miter lim="800000"/>
            <a:headEnd/>
            <a:tailEnd/>
          </a:ln>
        </p:spPr>
        <p:txBody>
          <a:bodyPr>
            <a:spAutoFit/>
          </a:bodyPr>
          <a:lstStyle/>
          <a:p>
            <a:pPr algn="r"/>
            <a:r>
              <a:rPr lang="es-MX" sz="1400" i="1" dirty="0"/>
              <a:t>Testimonios de alumnos con discapacidad</a:t>
            </a:r>
          </a:p>
        </p:txBody>
      </p:sp>
      <p:sp>
        <p:nvSpPr>
          <p:cNvPr id="11" name="10 Redondear rectángulo de esquina diagonal"/>
          <p:cNvSpPr/>
          <p:nvPr/>
        </p:nvSpPr>
        <p:spPr>
          <a:xfrm>
            <a:off x="422275" y="4581128"/>
            <a:ext cx="8208963" cy="1223963"/>
          </a:xfrm>
          <a:prstGeom prst="round2DiagRect">
            <a:avLst/>
          </a:prstGeom>
          <a:ln/>
        </p:spPr>
        <p:style>
          <a:lnRef idx="1">
            <a:schemeClr val="accent5"/>
          </a:lnRef>
          <a:fillRef idx="2">
            <a:schemeClr val="accent5"/>
          </a:fillRef>
          <a:effectRef idx="1">
            <a:schemeClr val="accent5"/>
          </a:effectRef>
          <a:fontRef idx="minor">
            <a:schemeClr val="dk1"/>
          </a:fontRef>
        </p:style>
        <p:txBody>
          <a:bodyPr anchor="ctr"/>
          <a:lstStyle/>
          <a:p>
            <a:pPr>
              <a:defRPr/>
            </a:pPr>
            <a:r>
              <a:rPr lang="es-MX" sz="2200" b="0" dirty="0">
                <a:solidFill>
                  <a:schemeClr val="tx1"/>
                </a:solidFill>
              </a:rPr>
              <a:t>“Muchas veces no nos toman en cuenta, por ejemplo, cuando forman equipos, cuando organizan alguna fiesta, invitan a todo el grupo y a nosotros no.</a:t>
            </a:r>
          </a:p>
        </p:txBody>
      </p:sp>
      <p:sp>
        <p:nvSpPr>
          <p:cNvPr id="12" name="22 CuadroTexto"/>
          <p:cNvSpPr txBox="1">
            <a:spLocks noChangeArrowheads="1"/>
          </p:cNvSpPr>
          <p:nvPr/>
        </p:nvSpPr>
        <p:spPr bwMode="auto">
          <a:xfrm>
            <a:off x="395288" y="6353125"/>
            <a:ext cx="7489825" cy="400110"/>
          </a:xfrm>
          <a:prstGeom prst="rect">
            <a:avLst/>
          </a:prstGeom>
          <a:noFill/>
          <a:ln w="9525">
            <a:noFill/>
            <a:miter lim="800000"/>
            <a:headEnd/>
            <a:tailEnd/>
          </a:ln>
        </p:spPr>
        <p:txBody>
          <a:bodyPr>
            <a:spAutoFit/>
          </a:bodyPr>
          <a:lstStyle/>
          <a:p>
            <a:r>
              <a:rPr lang="es-MX" sz="1000" i="1" dirty="0">
                <a:latin typeface="Verdana" pitchFamily="34" charset="0"/>
              </a:rPr>
              <a:t>Fuente: Análisis Cualitativo sobre las Tendencias de Educación Inclusiva en la Atención de Alumnos con Discapacidad en Escuelas de Educación Básica en </a:t>
            </a:r>
            <a:r>
              <a:rPr lang="es-MX" sz="1000" i="1" dirty="0" smtClean="0">
                <a:latin typeface="Verdana" pitchFamily="34" charset="0"/>
              </a:rPr>
              <a:t>México.</a:t>
            </a:r>
            <a:endParaRPr lang="es-MX" dirty="0"/>
          </a:p>
        </p:txBody>
      </p:sp>
      <p:sp>
        <p:nvSpPr>
          <p:cNvPr id="13" name="CuadroTexto 20"/>
          <p:cNvSpPr txBox="1"/>
          <p:nvPr/>
        </p:nvSpPr>
        <p:spPr>
          <a:xfrm>
            <a:off x="3060357" y="412683"/>
            <a:ext cx="4968027" cy="461665"/>
          </a:xfrm>
          <a:prstGeom prst="rect">
            <a:avLst/>
          </a:prstGeom>
          <a:noFill/>
        </p:spPr>
        <p:txBody>
          <a:bodyPr wrap="none" rtlCol="0">
            <a:spAutoFit/>
          </a:bodyPr>
          <a:lstStyle/>
          <a:p>
            <a:pPr algn="ctr"/>
            <a:r>
              <a:rPr lang="es-ES_tradnl" sz="2400" b="1" dirty="0" smtClean="0"/>
              <a:t>Barreras contra la Educación inclusiva</a:t>
            </a:r>
            <a:endParaRPr lang="es-ES_tradnl" sz="2400" b="1" dirty="0"/>
          </a:p>
        </p:txBody>
      </p:sp>
    </p:spTree>
    <p:extLst>
      <p:ext uri="{BB962C8B-B14F-4D97-AF65-F5344CB8AC3E}">
        <p14:creationId xmlns:p14="http://schemas.microsoft.com/office/powerpoint/2010/main" val="88965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0" y="232870"/>
            <a:ext cx="9144000" cy="6119736"/>
            <a:chOff x="0" y="232870"/>
            <a:chExt cx="9144000" cy="6119736"/>
          </a:xfrm>
        </p:grpSpPr>
        <p:pic>
          <p:nvPicPr>
            <p:cNvPr id="5" name="Imagen 3" descr="SEP_horizontal_panto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2388"/>
              <a:ext cx="9144000" cy="30218"/>
            </a:xfrm>
            <a:prstGeom prst="rect">
              <a:avLst/>
            </a:prstGeom>
          </p:spPr>
        </p:pic>
        <p:pic>
          <p:nvPicPr>
            <p:cNvPr id="6" name="Imagen 6" descr="SEP_horizontal_WEB-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243" y="232870"/>
              <a:ext cx="2657565" cy="775124"/>
            </a:xfrm>
            <a:prstGeom prst="rect">
              <a:avLst/>
            </a:prstGeom>
          </p:spPr>
        </p:pic>
      </p:grpSp>
      <p:sp>
        <p:nvSpPr>
          <p:cNvPr id="7" name="CuadroTexto 8"/>
          <p:cNvSpPr txBox="1"/>
          <p:nvPr/>
        </p:nvSpPr>
        <p:spPr>
          <a:xfrm>
            <a:off x="392877" y="1988840"/>
            <a:ext cx="8358246" cy="3416320"/>
          </a:xfrm>
          <a:prstGeom prst="rect">
            <a:avLst/>
          </a:prstGeom>
          <a:noFill/>
        </p:spPr>
        <p:txBody>
          <a:bodyPr wrap="square" rtlCol="0">
            <a:spAutoFit/>
          </a:bodyPr>
          <a:lstStyle/>
          <a:p>
            <a:pPr algn="just"/>
            <a:r>
              <a:rPr lang="es-ES_tradnl" sz="2400" dirty="0" smtClean="0"/>
              <a:t>¿Crees que la forma en la que percibimos a las personas afecta sus oportunidades de crecimiento?</a:t>
            </a:r>
          </a:p>
          <a:p>
            <a:pPr algn="just"/>
            <a:endParaRPr lang="es-ES_tradnl" sz="2400" dirty="0" smtClean="0"/>
          </a:p>
          <a:p>
            <a:pPr algn="just"/>
            <a:endParaRPr lang="es-ES_tradnl" sz="2400" dirty="0"/>
          </a:p>
          <a:p>
            <a:pPr algn="just"/>
            <a:r>
              <a:rPr lang="es-ES_tradnl" sz="2400" dirty="0"/>
              <a:t>¿Has presenciado cómo se menosprecia a las personas sin conocerlas y </a:t>
            </a:r>
            <a:r>
              <a:rPr lang="es-ES_tradnl" sz="2400" dirty="0" smtClean="0"/>
              <a:t>se niegan </a:t>
            </a:r>
            <a:r>
              <a:rPr lang="es-ES_tradnl" sz="2400" dirty="0"/>
              <a:t>oportunidades de manera casi automática</a:t>
            </a:r>
            <a:r>
              <a:rPr lang="es-ES_tradnl" sz="2400" dirty="0" smtClean="0"/>
              <a:t>?</a:t>
            </a:r>
          </a:p>
          <a:p>
            <a:pPr algn="just"/>
            <a:endParaRPr lang="es-ES_tradnl" sz="2400" dirty="0" smtClean="0"/>
          </a:p>
          <a:p>
            <a:pPr algn="just"/>
            <a:endParaRPr lang="es-ES_tradnl" sz="2400" dirty="0"/>
          </a:p>
        </p:txBody>
      </p:sp>
      <p:sp>
        <p:nvSpPr>
          <p:cNvPr id="8" name="CuadroTexto 20"/>
          <p:cNvSpPr txBox="1"/>
          <p:nvPr/>
        </p:nvSpPr>
        <p:spPr>
          <a:xfrm>
            <a:off x="2987824" y="476672"/>
            <a:ext cx="5019064" cy="461665"/>
          </a:xfrm>
          <a:prstGeom prst="rect">
            <a:avLst/>
          </a:prstGeom>
          <a:noFill/>
        </p:spPr>
        <p:txBody>
          <a:bodyPr wrap="square" rtlCol="0">
            <a:spAutoFit/>
          </a:bodyPr>
          <a:lstStyle/>
          <a:p>
            <a:pPr algn="ctr"/>
            <a:r>
              <a:rPr lang="es-ES_tradnl" sz="2400" b="1" dirty="0" smtClean="0"/>
              <a:t>Barreras contra la Educación inclusiva</a:t>
            </a:r>
            <a:endParaRPr lang="es-ES_tradnl" sz="2400" b="1" dirty="0"/>
          </a:p>
        </p:txBody>
      </p:sp>
    </p:spTree>
    <p:extLst>
      <p:ext uri="{BB962C8B-B14F-4D97-AF65-F5344CB8AC3E}">
        <p14:creationId xmlns:p14="http://schemas.microsoft.com/office/powerpoint/2010/main" val="193795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0" y="232870"/>
            <a:ext cx="9144000" cy="6119736"/>
            <a:chOff x="0" y="232870"/>
            <a:chExt cx="9144000" cy="6119736"/>
          </a:xfrm>
        </p:grpSpPr>
        <p:pic>
          <p:nvPicPr>
            <p:cNvPr id="5" name="Imagen 3" descr="SEP_horizontal_panto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2388"/>
              <a:ext cx="9144000" cy="30218"/>
            </a:xfrm>
            <a:prstGeom prst="rect">
              <a:avLst/>
            </a:prstGeom>
          </p:spPr>
        </p:pic>
        <p:pic>
          <p:nvPicPr>
            <p:cNvPr id="6" name="Imagen 6" descr="SEP_horizontal_WEB-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243" y="232870"/>
              <a:ext cx="2657565" cy="775124"/>
            </a:xfrm>
            <a:prstGeom prst="rect">
              <a:avLst/>
            </a:prstGeom>
          </p:spPr>
        </p:pic>
      </p:grpSp>
      <p:sp>
        <p:nvSpPr>
          <p:cNvPr id="7" name="CuadroTexto 8"/>
          <p:cNvSpPr txBox="1"/>
          <p:nvPr/>
        </p:nvSpPr>
        <p:spPr>
          <a:xfrm>
            <a:off x="611560" y="1456705"/>
            <a:ext cx="8227640" cy="769441"/>
          </a:xfrm>
          <a:prstGeom prst="rect">
            <a:avLst/>
          </a:prstGeom>
          <a:noFill/>
        </p:spPr>
        <p:txBody>
          <a:bodyPr wrap="square" rtlCol="0">
            <a:spAutoFit/>
          </a:bodyPr>
          <a:lstStyle/>
          <a:p>
            <a:pPr algn="ctr"/>
            <a:r>
              <a:rPr lang="es-ES_tradnl" sz="4400" dirty="0" smtClean="0"/>
              <a:t>Actividad: El naufragio…. </a:t>
            </a:r>
            <a:endParaRPr lang="es-ES_tradnl" sz="4400" dirty="0"/>
          </a:p>
        </p:txBody>
      </p:sp>
      <p:pic>
        <p:nvPicPr>
          <p:cNvPr id="1026" name="Picture 2" descr="http://cruceros.muchoviaje.com/content/groups/public/documents/mc_imagenes/Barco.299.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5025" y="2226146"/>
            <a:ext cx="6096000"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45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0" y="232870"/>
            <a:ext cx="9144000" cy="6119736"/>
            <a:chOff x="0" y="232870"/>
            <a:chExt cx="9144000" cy="6119736"/>
          </a:xfrm>
        </p:grpSpPr>
        <p:pic>
          <p:nvPicPr>
            <p:cNvPr id="5" name="Imagen 3" descr="SEP_horizontal_panto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2388"/>
              <a:ext cx="9144000" cy="30218"/>
            </a:xfrm>
            <a:prstGeom prst="rect">
              <a:avLst/>
            </a:prstGeom>
          </p:spPr>
        </p:pic>
        <p:pic>
          <p:nvPicPr>
            <p:cNvPr id="6" name="Imagen 6" descr="SEP_horizontal_WEB-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243" y="232870"/>
              <a:ext cx="2657565" cy="775124"/>
            </a:xfrm>
            <a:prstGeom prst="rect">
              <a:avLst/>
            </a:prstGeom>
          </p:spPr>
        </p:pic>
      </p:grpSp>
      <p:sp>
        <p:nvSpPr>
          <p:cNvPr id="7" name="CuadroTexto 8"/>
          <p:cNvSpPr txBox="1"/>
          <p:nvPr/>
        </p:nvSpPr>
        <p:spPr>
          <a:xfrm>
            <a:off x="323528" y="2326228"/>
            <a:ext cx="8358246" cy="3539430"/>
          </a:xfrm>
          <a:prstGeom prst="rect">
            <a:avLst/>
          </a:prstGeom>
          <a:noFill/>
        </p:spPr>
        <p:txBody>
          <a:bodyPr wrap="square" rtlCol="0">
            <a:spAutoFit/>
          </a:bodyPr>
          <a:lstStyle/>
          <a:p>
            <a:pPr algn="just"/>
            <a:r>
              <a:rPr lang="es-ES_tradnl" sz="2600" dirty="0" smtClean="0"/>
              <a:t>Qué es la Discriminación? </a:t>
            </a:r>
          </a:p>
          <a:p>
            <a:pPr algn="just"/>
            <a:endParaRPr lang="es-ES_tradnl" sz="1100" b="0" dirty="0" smtClean="0"/>
          </a:p>
          <a:p>
            <a:pPr algn="just"/>
            <a:r>
              <a:rPr lang="es-ES_tradnl" sz="2600" b="0" dirty="0" smtClean="0"/>
              <a:t>Es una conducta sistemática y con un fuerte arraigo cultural en las sociedades. Esta basada en la idea falsa de que algunos seres humanos tienen un valor inferior a otros. Por lo que es aceptable darles un trato de desprecio, negar, restringir  o limitar sus derechos y libertades fundamentales, como la educación, la salud, el libre tránsito, el acceso al trabajo, a la justicia entre otros.      </a:t>
            </a:r>
          </a:p>
        </p:txBody>
      </p:sp>
      <p:sp>
        <p:nvSpPr>
          <p:cNvPr id="8" name="7 Rectángulo"/>
          <p:cNvSpPr/>
          <p:nvPr/>
        </p:nvSpPr>
        <p:spPr>
          <a:xfrm>
            <a:off x="535753" y="1085835"/>
            <a:ext cx="8140703" cy="830997"/>
          </a:xfrm>
          <a:prstGeom prst="rect">
            <a:avLst/>
          </a:prstGeom>
        </p:spPr>
        <p:txBody>
          <a:bodyPr wrap="square">
            <a:spAutoFit/>
          </a:bodyPr>
          <a:lstStyle/>
          <a:p>
            <a:pPr algn="ctr"/>
            <a:r>
              <a:rPr lang="es-ES_tradnl" sz="2400" dirty="0" smtClean="0">
                <a:solidFill>
                  <a:srgbClr val="C00000"/>
                </a:solidFill>
              </a:rPr>
              <a:t>La Discriminación se encuentra extendida a lo largo  del mundo, y nuestro país no es la excepción.</a:t>
            </a:r>
          </a:p>
        </p:txBody>
      </p:sp>
    </p:spTree>
    <p:extLst>
      <p:ext uri="{BB962C8B-B14F-4D97-AF65-F5344CB8AC3E}">
        <p14:creationId xmlns:p14="http://schemas.microsoft.com/office/powerpoint/2010/main" val="345905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0" y="232870"/>
            <a:ext cx="9144000" cy="6119736"/>
            <a:chOff x="0" y="232870"/>
            <a:chExt cx="9144000" cy="6119736"/>
          </a:xfrm>
        </p:grpSpPr>
        <p:pic>
          <p:nvPicPr>
            <p:cNvPr id="5" name="Imagen 3" descr="SEP_horizontal_panto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2388"/>
              <a:ext cx="9144000" cy="30218"/>
            </a:xfrm>
            <a:prstGeom prst="rect">
              <a:avLst/>
            </a:prstGeom>
          </p:spPr>
        </p:pic>
        <p:pic>
          <p:nvPicPr>
            <p:cNvPr id="6" name="Imagen 6" descr="SEP_horizontal_WEB-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243" y="232870"/>
              <a:ext cx="2657565" cy="775124"/>
            </a:xfrm>
            <a:prstGeom prst="rect">
              <a:avLst/>
            </a:prstGeom>
          </p:spPr>
        </p:pic>
      </p:grpSp>
      <p:sp>
        <p:nvSpPr>
          <p:cNvPr id="7" name="CuadroTexto 8"/>
          <p:cNvSpPr txBox="1"/>
          <p:nvPr/>
        </p:nvSpPr>
        <p:spPr>
          <a:xfrm>
            <a:off x="618495" y="2420888"/>
            <a:ext cx="8227640" cy="1569660"/>
          </a:xfrm>
          <a:prstGeom prst="rect">
            <a:avLst/>
          </a:prstGeom>
          <a:noFill/>
        </p:spPr>
        <p:txBody>
          <a:bodyPr wrap="square" rtlCol="0">
            <a:spAutoFit/>
          </a:bodyPr>
          <a:lstStyle/>
          <a:p>
            <a:r>
              <a:rPr lang="es-ES_tradnl" sz="4800" b="1" dirty="0" smtClean="0"/>
              <a:t>La Discriminación en la realidad mexicana…</a:t>
            </a:r>
          </a:p>
        </p:txBody>
      </p:sp>
      <p:sp>
        <p:nvSpPr>
          <p:cNvPr id="8" name="CuadroTexto 8"/>
          <p:cNvSpPr txBox="1"/>
          <p:nvPr/>
        </p:nvSpPr>
        <p:spPr>
          <a:xfrm>
            <a:off x="4745168" y="5816102"/>
            <a:ext cx="4214810" cy="369332"/>
          </a:xfrm>
          <a:prstGeom prst="rect">
            <a:avLst/>
          </a:prstGeom>
          <a:noFill/>
        </p:spPr>
        <p:txBody>
          <a:bodyPr wrap="square" rtlCol="0">
            <a:spAutoFit/>
          </a:bodyPr>
          <a:lstStyle/>
          <a:p>
            <a:r>
              <a:rPr lang="es-ES_tradnl" i="1" dirty="0" err="1" smtClean="0"/>
              <a:t>Enadis</a:t>
            </a:r>
            <a:r>
              <a:rPr lang="es-ES_tradnl" i="1" dirty="0" smtClean="0"/>
              <a:t> 2010 CONAPRED IIJ UNAM </a:t>
            </a:r>
          </a:p>
        </p:txBody>
      </p:sp>
    </p:spTree>
    <p:extLst>
      <p:ext uri="{BB962C8B-B14F-4D97-AF65-F5344CB8AC3E}">
        <p14:creationId xmlns:p14="http://schemas.microsoft.com/office/powerpoint/2010/main" val="24140223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22" t="10866" r="2849" b="13394"/>
          <a:stretch/>
        </p:blipFill>
        <p:spPr bwMode="auto">
          <a:xfrm>
            <a:off x="5796136" y="3116580"/>
            <a:ext cx="1857240" cy="1494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62" t="7384" r="65363" b="3630"/>
          <a:stretch/>
        </p:blipFill>
        <p:spPr bwMode="auto">
          <a:xfrm>
            <a:off x="1896343" y="1426673"/>
            <a:ext cx="978447" cy="167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932" r="65363" b="4033"/>
          <a:stretch/>
        </p:blipFill>
        <p:spPr bwMode="auto">
          <a:xfrm>
            <a:off x="755576" y="1196752"/>
            <a:ext cx="1109030" cy="1758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755576" y="1257084"/>
            <a:ext cx="792088" cy="1739868"/>
          </a:xfrm>
          <a:prstGeom prst="rect">
            <a:avLst/>
          </a:prstGeom>
          <a:noFill/>
          <a:ln w="190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a:off x="2894004" y="1762530"/>
            <a:ext cx="4572000" cy="1015663"/>
          </a:xfrm>
          <a:prstGeom prst="rect">
            <a:avLst/>
          </a:prstGeom>
        </p:spPr>
        <p:txBody>
          <a:bodyPr>
            <a:spAutoFit/>
          </a:bodyPr>
          <a:lstStyle/>
          <a:p>
            <a:pPr marL="177800" indent="-95250" algn="just">
              <a:buFont typeface="Arial" pitchFamily="34" charset="0"/>
              <a:buChar char="•"/>
            </a:pPr>
            <a:r>
              <a:rPr lang="es-ES_tradnl" sz="2000" dirty="0"/>
              <a:t>H</a:t>
            </a:r>
            <a:r>
              <a:rPr lang="es-ES_tradnl" sz="2000" dirty="0" smtClean="0"/>
              <a:t>an </a:t>
            </a:r>
            <a:r>
              <a:rPr lang="es-ES_tradnl" sz="2000" dirty="0"/>
              <a:t>sentido que sus derechos no han sido respetados por no tener dinero y </a:t>
            </a:r>
            <a:r>
              <a:rPr lang="es-ES_tradnl" sz="2000" dirty="0" smtClean="0"/>
              <a:t>por </a:t>
            </a:r>
            <a:r>
              <a:rPr lang="es-ES_tradnl" sz="2000" dirty="0"/>
              <a:t>su apariencia física.</a:t>
            </a:r>
          </a:p>
        </p:txBody>
      </p:sp>
      <p:sp>
        <p:nvSpPr>
          <p:cNvPr id="7" name="6 Rectángulo"/>
          <p:cNvSpPr/>
          <p:nvPr/>
        </p:nvSpPr>
        <p:spPr>
          <a:xfrm>
            <a:off x="539552" y="3401687"/>
            <a:ext cx="5256584" cy="1015663"/>
          </a:xfrm>
          <a:prstGeom prst="rect">
            <a:avLst/>
          </a:prstGeom>
        </p:spPr>
        <p:txBody>
          <a:bodyPr wrap="square">
            <a:spAutoFit/>
          </a:bodyPr>
          <a:lstStyle/>
          <a:p>
            <a:pPr marL="177800" indent="-95250" algn="just">
              <a:buFont typeface="Arial" pitchFamily="34" charset="0"/>
              <a:buChar char="•"/>
            </a:pPr>
            <a:r>
              <a:rPr lang="es-ES_tradnl" sz="2000" dirty="0"/>
              <a:t>E</a:t>
            </a:r>
            <a:r>
              <a:rPr lang="es-ES_tradnl" sz="2000" dirty="0" smtClean="0"/>
              <a:t>ncuentra </a:t>
            </a:r>
            <a:r>
              <a:rPr lang="es-ES_tradnl" sz="2000" dirty="0"/>
              <a:t>alguna justificación para que se golpee a las </a:t>
            </a:r>
            <a:r>
              <a:rPr lang="es-ES_tradnl" sz="2000" dirty="0" smtClean="0"/>
              <a:t>mujeres y opina </a:t>
            </a:r>
            <a:r>
              <a:rPr lang="es-ES_tradnl" sz="2000" dirty="0"/>
              <a:t>que las mujeres son violadas porque provocan a los hombres.</a:t>
            </a:r>
          </a:p>
        </p:txBody>
      </p:sp>
      <p:sp>
        <p:nvSpPr>
          <p:cNvPr id="8" name="7 Rectángulo"/>
          <p:cNvSpPr/>
          <p:nvPr/>
        </p:nvSpPr>
        <p:spPr>
          <a:xfrm>
            <a:off x="3209650" y="5189049"/>
            <a:ext cx="4572000" cy="646331"/>
          </a:xfrm>
          <a:prstGeom prst="rect">
            <a:avLst/>
          </a:prstGeom>
        </p:spPr>
        <p:txBody>
          <a:bodyPr>
            <a:spAutoFit/>
          </a:bodyPr>
          <a:lstStyle/>
          <a:p>
            <a:pPr marL="177800" indent="-95250" algn="just">
              <a:buFont typeface="Arial" pitchFamily="34" charset="0"/>
              <a:buChar char="•"/>
            </a:pPr>
            <a:r>
              <a:rPr lang="es-ES_tradnl" dirty="0" smtClean="0"/>
              <a:t>Las mujeres </a:t>
            </a:r>
            <a:r>
              <a:rPr lang="es-ES_tradnl" dirty="0"/>
              <a:t>piden permiso para salir de noche.</a:t>
            </a:r>
          </a:p>
        </p:txBody>
      </p:sp>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62" t="7384" r="65363" b="3630"/>
          <a:stretch/>
        </p:blipFill>
        <p:spPr bwMode="auto">
          <a:xfrm>
            <a:off x="2285181" y="4526971"/>
            <a:ext cx="1000601" cy="1710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932" r="65363" b="4033"/>
          <a:stretch/>
        </p:blipFill>
        <p:spPr bwMode="auto">
          <a:xfrm>
            <a:off x="1127036" y="4670986"/>
            <a:ext cx="1169565" cy="1854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Rectángulo"/>
          <p:cNvSpPr/>
          <p:nvPr/>
        </p:nvSpPr>
        <p:spPr>
          <a:xfrm>
            <a:off x="2534269" y="4526971"/>
            <a:ext cx="751513" cy="1710342"/>
          </a:xfrm>
          <a:prstGeom prst="rect">
            <a:avLst/>
          </a:prstGeom>
          <a:noFill/>
          <a:ln w="19050">
            <a:solidFill>
              <a:srgbClr val="7030A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4" name="13 Grupo"/>
          <p:cNvGrpSpPr/>
          <p:nvPr/>
        </p:nvGrpSpPr>
        <p:grpSpPr>
          <a:xfrm>
            <a:off x="271524" y="260648"/>
            <a:ext cx="8692964" cy="6336704"/>
            <a:chOff x="0" y="232870"/>
            <a:chExt cx="9144000" cy="6119736"/>
          </a:xfrm>
        </p:grpSpPr>
        <p:pic>
          <p:nvPicPr>
            <p:cNvPr id="15" name="Imagen 3" descr="SEP_horizontal_panto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22388"/>
              <a:ext cx="9144000" cy="30218"/>
            </a:xfrm>
            <a:prstGeom prst="rect">
              <a:avLst/>
            </a:prstGeom>
          </p:spPr>
        </p:pic>
        <p:pic>
          <p:nvPicPr>
            <p:cNvPr id="16" name="Imagen 6" descr="SEP_horizontal_WEB-0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243" y="232870"/>
              <a:ext cx="2657565" cy="775124"/>
            </a:xfrm>
            <a:prstGeom prst="rect">
              <a:avLst/>
            </a:prstGeom>
          </p:spPr>
        </p:pic>
      </p:grpSp>
      <p:sp>
        <p:nvSpPr>
          <p:cNvPr id="17" name="CuadroTexto 8"/>
          <p:cNvSpPr txBox="1"/>
          <p:nvPr/>
        </p:nvSpPr>
        <p:spPr>
          <a:xfrm>
            <a:off x="3088004" y="382856"/>
            <a:ext cx="6055995" cy="461665"/>
          </a:xfrm>
          <a:prstGeom prst="rect">
            <a:avLst/>
          </a:prstGeom>
          <a:noFill/>
        </p:spPr>
        <p:txBody>
          <a:bodyPr wrap="square" rtlCol="0">
            <a:spAutoFit/>
          </a:bodyPr>
          <a:lstStyle/>
          <a:p>
            <a:r>
              <a:rPr lang="es-ES_tradnl" sz="2400" b="1" dirty="0" smtClean="0"/>
              <a:t>La Discriminación en la realidad mexicana…</a:t>
            </a:r>
          </a:p>
        </p:txBody>
      </p:sp>
    </p:spTree>
    <p:extLst>
      <p:ext uri="{BB962C8B-B14F-4D97-AF65-F5344CB8AC3E}">
        <p14:creationId xmlns:p14="http://schemas.microsoft.com/office/powerpoint/2010/main" val="23299094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1281534"/>
            <a:ext cx="6264696" cy="1015663"/>
          </a:xfrm>
          <a:prstGeom prst="rect">
            <a:avLst/>
          </a:prstGeom>
        </p:spPr>
        <p:txBody>
          <a:bodyPr wrap="square">
            <a:spAutoFit/>
          </a:bodyPr>
          <a:lstStyle/>
          <a:p>
            <a:pPr marL="425450" indent="-342900" algn="r">
              <a:buFont typeface="Arial" pitchFamily="34" charset="0"/>
              <a:buChar char="•"/>
            </a:pPr>
            <a:r>
              <a:rPr lang="es-ES_tradnl" sz="2000" dirty="0" smtClean="0"/>
              <a:t>Población </a:t>
            </a:r>
            <a:r>
              <a:rPr lang="es-ES_tradnl" sz="2000" dirty="0"/>
              <a:t>opina que no se le debería de dar trabajo a una persona con discapacidad física cuando en el país existe desempleo.</a:t>
            </a:r>
          </a:p>
        </p:txBody>
      </p:sp>
      <p:sp>
        <p:nvSpPr>
          <p:cNvPr id="7" name="6 Rectángulo"/>
          <p:cNvSpPr/>
          <p:nvPr/>
        </p:nvSpPr>
        <p:spPr>
          <a:xfrm>
            <a:off x="2333162" y="2852936"/>
            <a:ext cx="6271286" cy="1015663"/>
          </a:xfrm>
          <a:prstGeom prst="rect">
            <a:avLst/>
          </a:prstGeom>
        </p:spPr>
        <p:txBody>
          <a:bodyPr wrap="square">
            <a:spAutoFit/>
          </a:bodyPr>
          <a:lstStyle/>
          <a:p>
            <a:pPr marL="285750" indent="-285750" algn="just">
              <a:buFont typeface="Arial" pitchFamily="34" charset="0"/>
              <a:buChar char="•"/>
            </a:pPr>
            <a:r>
              <a:rPr lang="es-ES_tradnl" sz="2000" dirty="0"/>
              <a:t>Más de la mitad de la gente con discapacidad reportó que sus ingresos no </a:t>
            </a:r>
            <a:r>
              <a:rPr lang="es-ES_tradnl" sz="2000" dirty="0" smtClean="0"/>
              <a:t>alcanza </a:t>
            </a:r>
            <a:r>
              <a:rPr lang="es-ES_tradnl" sz="2000" dirty="0"/>
              <a:t>para cubrir sus necesidades. </a:t>
            </a:r>
          </a:p>
        </p:txBody>
      </p:sp>
      <p:pic>
        <p:nvPicPr>
          <p:cNvPr id="9" name="Picture 13" descr="http://www.prode.es/gestor/ficheros/imagennoticia654_0.gif"/>
          <p:cNvPicPr>
            <a:picLocks noChangeAspect="1" noChangeArrowheads="1"/>
          </p:cNvPicPr>
          <p:nvPr/>
        </p:nvPicPr>
        <p:blipFill>
          <a:blip r:embed="rId2" cstate="print"/>
          <a:srcRect/>
          <a:stretch>
            <a:fillRect/>
          </a:stretch>
        </p:blipFill>
        <p:spPr bwMode="auto">
          <a:xfrm>
            <a:off x="323528" y="2738839"/>
            <a:ext cx="2009635" cy="1050201"/>
          </a:xfrm>
          <a:prstGeom prst="rect">
            <a:avLst/>
          </a:prstGeom>
          <a:noFill/>
          <a:ln w="9525">
            <a:noFill/>
            <a:miter lim="800000"/>
            <a:headEnd/>
            <a:tailEnd/>
          </a:ln>
        </p:spPr>
      </p:pic>
      <p:sp>
        <p:nvSpPr>
          <p:cNvPr id="8" name="7 Rectángulo"/>
          <p:cNvSpPr/>
          <p:nvPr/>
        </p:nvSpPr>
        <p:spPr>
          <a:xfrm>
            <a:off x="611560" y="4294837"/>
            <a:ext cx="5292080" cy="707886"/>
          </a:xfrm>
          <a:prstGeom prst="rect">
            <a:avLst/>
          </a:prstGeom>
        </p:spPr>
        <p:txBody>
          <a:bodyPr wrap="square">
            <a:spAutoFit/>
          </a:bodyPr>
          <a:lstStyle/>
          <a:p>
            <a:pPr marL="342900" indent="-342900" algn="r">
              <a:buFont typeface="Arial" pitchFamily="34" charset="0"/>
              <a:buChar char="•"/>
            </a:pPr>
            <a:r>
              <a:rPr lang="es-ES_tradnl" sz="2000" dirty="0"/>
              <a:t>O</a:t>
            </a:r>
            <a:r>
              <a:rPr lang="es-ES_tradnl" sz="2000" dirty="0" smtClean="0"/>
              <a:t>pinan </a:t>
            </a:r>
            <a:r>
              <a:rPr lang="es-ES_tradnl" sz="2000" dirty="0"/>
              <a:t>que los indígenas son pobres por que no trabajan los suficiente.</a:t>
            </a:r>
          </a:p>
        </p:txBody>
      </p:sp>
      <p:sp>
        <p:nvSpPr>
          <p:cNvPr id="10" name="9 Rectángulo"/>
          <p:cNvSpPr/>
          <p:nvPr/>
        </p:nvSpPr>
        <p:spPr>
          <a:xfrm>
            <a:off x="2156701" y="5734997"/>
            <a:ext cx="6068647" cy="707886"/>
          </a:xfrm>
          <a:prstGeom prst="rect">
            <a:avLst/>
          </a:prstGeom>
        </p:spPr>
        <p:txBody>
          <a:bodyPr wrap="square">
            <a:spAutoFit/>
          </a:bodyPr>
          <a:lstStyle/>
          <a:p>
            <a:pPr marL="342900" indent="-342900" algn="just">
              <a:buFont typeface="Arial" pitchFamily="34" charset="0"/>
              <a:buChar char="•"/>
            </a:pPr>
            <a:r>
              <a:rPr lang="es-ES_tradnl" sz="2000" dirty="0" smtClean="0"/>
              <a:t>No </a:t>
            </a:r>
            <a:r>
              <a:rPr lang="es-ES_tradnl" sz="2000" dirty="0"/>
              <a:t>estarían dispuestas a permitir que en su casa vivan personas homosexuales.</a:t>
            </a:r>
          </a:p>
        </p:txBody>
      </p:sp>
      <p:pic>
        <p:nvPicPr>
          <p:cNvPr id="1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62" t="7384" r="65363" b="3630"/>
          <a:stretch/>
        </p:blipFill>
        <p:spPr bwMode="auto">
          <a:xfrm>
            <a:off x="6932302" y="3799782"/>
            <a:ext cx="879206" cy="150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932" r="65363" b="4033"/>
          <a:stretch/>
        </p:blipFill>
        <p:spPr bwMode="auto">
          <a:xfrm>
            <a:off x="5796136" y="3845320"/>
            <a:ext cx="1009079" cy="159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Rectángulo"/>
          <p:cNvSpPr/>
          <p:nvPr/>
        </p:nvSpPr>
        <p:spPr>
          <a:xfrm>
            <a:off x="6466993" y="4429208"/>
            <a:ext cx="775264" cy="873413"/>
          </a:xfrm>
          <a:prstGeom prst="rect">
            <a:avLst/>
          </a:prstGeom>
          <a:noFill/>
          <a:ln w="190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170"/>
          <a:stretch/>
        </p:blipFill>
        <p:spPr bwMode="auto">
          <a:xfrm>
            <a:off x="513688" y="5270518"/>
            <a:ext cx="1629313" cy="1514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15 Grupo"/>
          <p:cNvGrpSpPr/>
          <p:nvPr/>
        </p:nvGrpSpPr>
        <p:grpSpPr>
          <a:xfrm>
            <a:off x="0" y="116632"/>
            <a:ext cx="9144000" cy="6552728"/>
            <a:chOff x="0" y="232870"/>
            <a:chExt cx="9144000" cy="6119736"/>
          </a:xfrm>
        </p:grpSpPr>
        <p:pic>
          <p:nvPicPr>
            <p:cNvPr id="17" name="Imagen 3" descr="SEP_horizontal_panton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22388"/>
              <a:ext cx="9144000" cy="30218"/>
            </a:xfrm>
            <a:prstGeom prst="rect">
              <a:avLst/>
            </a:prstGeom>
          </p:spPr>
        </p:pic>
        <p:pic>
          <p:nvPicPr>
            <p:cNvPr id="18" name="Imagen 6" descr="SEP_horizontal_WEB-01.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6243" y="232870"/>
              <a:ext cx="2657565" cy="775124"/>
            </a:xfrm>
            <a:prstGeom prst="rect">
              <a:avLst/>
            </a:prstGeom>
          </p:spPr>
        </p:pic>
      </p:grpSp>
      <p:pic>
        <p:nvPicPr>
          <p:cNvPr id="3076"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5113" t="7308"/>
          <a:stretch/>
        </p:blipFill>
        <p:spPr bwMode="auto">
          <a:xfrm>
            <a:off x="6588224" y="642746"/>
            <a:ext cx="1853276" cy="166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97765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699792" y="3598860"/>
            <a:ext cx="5723964" cy="1323439"/>
          </a:xfrm>
          <a:prstGeom prst="rect">
            <a:avLst/>
          </a:prstGeom>
        </p:spPr>
        <p:txBody>
          <a:bodyPr wrap="square">
            <a:spAutoFit/>
          </a:bodyPr>
          <a:lstStyle/>
          <a:p>
            <a:pPr marL="285750" indent="-285750" algn="just">
              <a:buFont typeface="Arial" pitchFamily="34" charset="0"/>
              <a:buChar char="•"/>
            </a:pPr>
            <a:r>
              <a:rPr lang="es-ES_tradnl" sz="2000" dirty="0" smtClean="0"/>
              <a:t>Respetan </a:t>
            </a:r>
            <a:r>
              <a:rPr lang="es-ES_tradnl" sz="2000" dirty="0"/>
              <a:t>poco o nada los derechos de las y los jóvenes; paradójicamente, casi la mitad de la población justifica llamar a la policía sólo por ver a un grupo de jóvenes congregados en una esquina.</a:t>
            </a:r>
          </a:p>
        </p:txBody>
      </p:sp>
      <p:sp>
        <p:nvSpPr>
          <p:cNvPr id="6" name="5 Rectángulo"/>
          <p:cNvSpPr/>
          <p:nvPr/>
        </p:nvSpPr>
        <p:spPr>
          <a:xfrm>
            <a:off x="2220773" y="1484784"/>
            <a:ext cx="5886400" cy="707886"/>
          </a:xfrm>
          <a:prstGeom prst="rect">
            <a:avLst/>
          </a:prstGeom>
        </p:spPr>
        <p:txBody>
          <a:bodyPr wrap="square">
            <a:spAutoFit/>
          </a:bodyPr>
          <a:lstStyle/>
          <a:p>
            <a:pPr marL="285750" indent="-285750" algn="just">
              <a:buFont typeface="Arial" pitchFamily="34" charset="0"/>
              <a:buChar char="•"/>
            </a:pPr>
            <a:r>
              <a:rPr lang="es-ES_tradnl" sz="2000" dirty="0" smtClean="0"/>
              <a:t>No </a:t>
            </a:r>
            <a:r>
              <a:rPr lang="es-ES_tradnl" sz="2000" dirty="0"/>
              <a:t>estarían dispuestas a permitir que en su casa vivan personas homosexuales.</a:t>
            </a:r>
          </a:p>
        </p:txBody>
      </p: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170"/>
          <a:stretch/>
        </p:blipFill>
        <p:spPr bwMode="auto">
          <a:xfrm>
            <a:off x="591460" y="998638"/>
            <a:ext cx="1629313" cy="1514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62" t="7384" r="65363" b="3630"/>
          <a:stretch/>
        </p:blipFill>
        <p:spPr bwMode="auto">
          <a:xfrm>
            <a:off x="1727626" y="3447606"/>
            <a:ext cx="879206" cy="150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932" r="65363" b="4033"/>
          <a:stretch/>
        </p:blipFill>
        <p:spPr bwMode="auto">
          <a:xfrm>
            <a:off x="591460" y="3493144"/>
            <a:ext cx="1009079" cy="159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470954" y="3537723"/>
            <a:ext cx="1508758" cy="1555325"/>
          </a:xfrm>
          <a:prstGeom prst="rect">
            <a:avLst/>
          </a:prstGeom>
          <a:noFill/>
          <a:ln w="190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1" name="10 Grupo"/>
          <p:cNvGrpSpPr/>
          <p:nvPr/>
        </p:nvGrpSpPr>
        <p:grpSpPr>
          <a:xfrm>
            <a:off x="0" y="116632"/>
            <a:ext cx="9144000" cy="6552728"/>
            <a:chOff x="0" y="232870"/>
            <a:chExt cx="9144000" cy="6119736"/>
          </a:xfrm>
        </p:grpSpPr>
        <p:pic>
          <p:nvPicPr>
            <p:cNvPr id="12" name="Imagen 3" descr="SEP_horizontal_panto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22388"/>
              <a:ext cx="9144000" cy="30218"/>
            </a:xfrm>
            <a:prstGeom prst="rect">
              <a:avLst/>
            </a:prstGeom>
          </p:spPr>
        </p:pic>
        <p:pic>
          <p:nvPicPr>
            <p:cNvPr id="13" name="Imagen 6" descr="SEP_horizontal_WEB-0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243" y="232870"/>
              <a:ext cx="2657565" cy="775124"/>
            </a:xfrm>
            <a:prstGeom prst="rect">
              <a:avLst/>
            </a:prstGeom>
          </p:spPr>
        </p:pic>
      </p:grpSp>
    </p:spTree>
    <p:extLst>
      <p:ext uri="{BB962C8B-B14F-4D97-AF65-F5344CB8AC3E}">
        <p14:creationId xmlns:p14="http://schemas.microsoft.com/office/powerpoint/2010/main" val="30521889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0" y="232870"/>
            <a:ext cx="9144000" cy="6119736"/>
            <a:chOff x="0" y="232870"/>
            <a:chExt cx="9144000" cy="6119736"/>
          </a:xfrm>
        </p:grpSpPr>
        <p:pic>
          <p:nvPicPr>
            <p:cNvPr id="5" name="Imagen 3" descr="SEP_horizontal_panto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2388"/>
              <a:ext cx="9144000" cy="30218"/>
            </a:xfrm>
            <a:prstGeom prst="rect">
              <a:avLst/>
            </a:prstGeom>
          </p:spPr>
        </p:pic>
        <p:pic>
          <p:nvPicPr>
            <p:cNvPr id="6" name="Imagen 6" descr="SEP_horizontal_WEB-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243" y="232870"/>
              <a:ext cx="2657565" cy="775124"/>
            </a:xfrm>
            <a:prstGeom prst="rect">
              <a:avLst/>
            </a:prstGeom>
          </p:spPr>
        </p:pic>
      </p:grpSp>
      <p:sp>
        <p:nvSpPr>
          <p:cNvPr id="7" name="CuadroTexto 8"/>
          <p:cNvSpPr txBox="1"/>
          <p:nvPr/>
        </p:nvSpPr>
        <p:spPr>
          <a:xfrm>
            <a:off x="642910" y="1843077"/>
            <a:ext cx="8227640" cy="3170099"/>
          </a:xfrm>
          <a:prstGeom prst="rect">
            <a:avLst/>
          </a:prstGeom>
          <a:noFill/>
        </p:spPr>
        <p:txBody>
          <a:bodyPr wrap="square" rtlCol="0">
            <a:spAutoFit/>
          </a:bodyPr>
          <a:lstStyle/>
          <a:p>
            <a:pPr algn="ctr"/>
            <a:r>
              <a:rPr lang="es-ES_tradnl" sz="4000" dirty="0" smtClean="0"/>
              <a:t>Las y los niños que conviven en la escuela se enfrentan a situaciones que pueden desencadenar reacciones discriminatorias, que se reproducen dentro de su aula </a:t>
            </a:r>
          </a:p>
        </p:txBody>
      </p:sp>
    </p:spTree>
    <p:extLst>
      <p:ext uri="{BB962C8B-B14F-4D97-AF65-F5344CB8AC3E}">
        <p14:creationId xmlns:p14="http://schemas.microsoft.com/office/powerpoint/2010/main" val="21912460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0" y="232870"/>
            <a:ext cx="9144000" cy="6119736"/>
            <a:chOff x="0" y="232870"/>
            <a:chExt cx="9144000" cy="6119736"/>
          </a:xfrm>
        </p:grpSpPr>
        <p:pic>
          <p:nvPicPr>
            <p:cNvPr id="5" name="Imagen 3" descr="SEP_horizontal_panto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2388"/>
              <a:ext cx="9144000" cy="30218"/>
            </a:xfrm>
            <a:prstGeom prst="rect">
              <a:avLst/>
            </a:prstGeom>
          </p:spPr>
        </p:pic>
        <p:pic>
          <p:nvPicPr>
            <p:cNvPr id="6" name="Imagen 6" descr="SEP_horizontal_WEB-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243" y="232870"/>
              <a:ext cx="2657565" cy="775124"/>
            </a:xfrm>
            <a:prstGeom prst="rect">
              <a:avLst/>
            </a:prstGeom>
          </p:spPr>
        </p:pic>
      </p:grpSp>
      <p:sp>
        <p:nvSpPr>
          <p:cNvPr id="7" name="6 Rectángulo"/>
          <p:cNvSpPr/>
          <p:nvPr/>
        </p:nvSpPr>
        <p:spPr>
          <a:xfrm>
            <a:off x="500034" y="1395348"/>
            <a:ext cx="7960398" cy="4985980"/>
          </a:xfrm>
          <a:prstGeom prst="rect">
            <a:avLst/>
          </a:prstGeom>
        </p:spPr>
        <p:txBody>
          <a:bodyPr wrap="square">
            <a:spAutoFit/>
          </a:bodyPr>
          <a:lstStyle/>
          <a:p>
            <a:pPr algn="just">
              <a:buFont typeface="Arial" pitchFamily="34" charset="0"/>
              <a:buChar char="•"/>
            </a:pPr>
            <a:r>
              <a:rPr lang="es-MX" sz="2400" b="0" dirty="0" smtClean="0"/>
              <a:t>Atentan contra la dignidad de los alumnos, y contra el derecho de las familias a elegir la educación que desean para sus hijos</a:t>
            </a:r>
          </a:p>
          <a:p>
            <a:pPr algn="just"/>
            <a:endParaRPr lang="es-MX" sz="1000" b="0" dirty="0" smtClean="0"/>
          </a:p>
          <a:p>
            <a:pPr algn="just">
              <a:buFont typeface="Arial" pitchFamily="34" charset="0"/>
              <a:buChar char="•"/>
            </a:pPr>
            <a:r>
              <a:rPr lang="es-MX" sz="2400" dirty="0"/>
              <a:t>Limitan el encuentro entre estudiantes de diferentes contextos y culturas y con diferentes capacidades afectando la inclusión y la cohesión </a:t>
            </a:r>
            <a:r>
              <a:rPr lang="es-MX" sz="2400" dirty="0" smtClean="0"/>
              <a:t>social</a:t>
            </a:r>
          </a:p>
          <a:p>
            <a:pPr algn="just"/>
            <a:endParaRPr lang="es-MX" sz="1000" dirty="0" smtClean="0"/>
          </a:p>
          <a:p>
            <a:pPr algn="just">
              <a:buFont typeface="Arial" pitchFamily="34" charset="0"/>
              <a:buChar char="•"/>
            </a:pPr>
            <a:r>
              <a:rPr lang="es-MX" sz="2400" dirty="0"/>
              <a:t>Las escuelas que aceptan a los estudiantes que excluyen otras concentran un alto porcentaje de alumnos con mayores necesidades </a:t>
            </a:r>
            <a:r>
              <a:rPr lang="es-MX" sz="2400" dirty="0" smtClean="0"/>
              <a:t>educativas</a:t>
            </a:r>
          </a:p>
          <a:p>
            <a:pPr algn="just"/>
            <a:endParaRPr lang="es-MX" sz="1000" dirty="0" smtClean="0"/>
          </a:p>
          <a:p>
            <a:pPr algn="just">
              <a:buFont typeface="Arial" pitchFamily="34" charset="0"/>
              <a:buChar char="•"/>
            </a:pPr>
            <a:r>
              <a:rPr lang="es-MX" sz="2400" dirty="0" smtClean="0"/>
              <a:t>No </a:t>
            </a:r>
            <a:r>
              <a:rPr lang="es-MX" sz="2400" dirty="0"/>
              <a:t>se estimula a que todas las escuelas se esfuercen por mejorar la calidad de la educación y atiendan la diversidad del </a:t>
            </a:r>
            <a:r>
              <a:rPr lang="es-MX" sz="2400" dirty="0" smtClean="0"/>
              <a:t>alumnado</a:t>
            </a:r>
            <a:endParaRPr lang="es-MX" sz="2400" dirty="0"/>
          </a:p>
        </p:txBody>
      </p:sp>
      <p:sp>
        <p:nvSpPr>
          <p:cNvPr id="8" name="7 Rectángulo"/>
          <p:cNvSpPr/>
          <p:nvPr/>
        </p:nvSpPr>
        <p:spPr>
          <a:xfrm>
            <a:off x="2955757" y="395372"/>
            <a:ext cx="5831085" cy="461665"/>
          </a:xfrm>
          <a:prstGeom prst="rect">
            <a:avLst/>
          </a:prstGeom>
        </p:spPr>
        <p:txBody>
          <a:bodyPr wrap="square">
            <a:spAutoFit/>
          </a:bodyPr>
          <a:lstStyle/>
          <a:p>
            <a:r>
              <a:rPr lang="es-MX" sz="2400" b="1" dirty="0" smtClean="0"/>
              <a:t>Efectos de las Prácticas Discriminatorias</a:t>
            </a:r>
          </a:p>
        </p:txBody>
      </p:sp>
    </p:spTree>
    <p:extLst>
      <p:ext uri="{BB962C8B-B14F-4D97-AF65-F5344CB8AC3E}">
        <p14:creationId xmlns:p14="http://schemas.microsoft.com/office/powerpoint/2010/main" val="197453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0" y="232870"/>
            <a:ext cx="9144000" cy="6119736"/>
            <a:chOff x="0" y="232870"/>
            <a:chExt cx="9144000" cy="6119736"/>
          </a:xfrm>
        </p:grpSpPr>
        <p:pic>
          <p:nvPicPr>
            <p:cNvPr id="5" name="Imagen 3" descr="SEP_horizontal_panto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2388"/>
              <a:ext cx="9144000" cy="30218"/>
            </a:xfrm>
            <a:prstGeom prst="rect">
              <a:avLst/>
            </a:prstGeom>
          </p:spPr>
        </p:pic>
        <p:pic>
          <p:nvPicPr>
            <p:cNvPr id="6" name="Imagen 6" descr="SEP_horizontal_WEB-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243" y="232870"/>
              <a:ext cx="2657565" cy="775124"/>
            </a:xfrm>
            <a:prstGeom prst="rect">
              <a:avLst/>
            </a:prstGeom>
          </p:spPr>
        </p:pic>
      </p:grpSp>
      <p:sp>
        <p:nvSpPr>
          <p:cNvPr id="7" name="6 CuadroTexto"/>
          <p:cNvSpPr txBox="1">
            <a:spLocks noChangeArrowheads="1"/>
          </p:cNvSpPr>
          <p:nvPr/>
        </p:nvSpPr>
        <p:spPr bwMode="auto">
          <a:xfrm>
            <a:off x="2221680" y="1225103"/>
            <a:ext cx="4968552" cy="40011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s-MX" sz="2000" b="1" dirty="0" smtClean="0">
                <a:solidFill>
                  <a:schemeClr val="tx1">
                    <a:lumMod val="50000"/>
                    <a:lumOff val="50000"/>
                  </a:schemeClr>
                </a:solidFill>
              </a:rPr>
              <a:t>Invisibilidad </a:t>
            </a:r>
            <a:r>
              <a:rPr lang="es-MX" sz="2000" b="1" dirty="0">
                <a:solidFill>
                  <a:schemeClr val="tx1">
                    <a:lumMod val="50000"/>
                    <a:lumOff val="50000"/>
                  </a:schemeClr>
                </a:solidFill>
              </a:rPr>
              <a:t>en la escuela</a:t>
            </a:r>
            <a:endParaRPr lang="es-MX" b="1" dirty="0">
              <a:solidFill>
                <a:schemeClr val="tx1">
                  <a:lumMod val="50000"/>
                  <a:lumOff val="50000"/>
                </a:schemeClr>
              </a:solidFill>
            </a:endParaRPr>
          </a:p>
        </p:txBody>
      </p:sp>
      <p:pic>
        <p:nvPicPr>
          <p:cNvPr id="8" name="4 Imagen" descr="CIMG2469.JPG"/>
          <p:cNvPicPr>
            <a:picLocks noChangeAspect="1"/>
          </p:cNvPicPr>
          <p:nvPr/>
        </p:nvPicPr>
        <p:blipFill>
          <a:blip r:embed="rId4" cstate="print"/>
          <a:srcRect t="18500"/>
          <a:stretch>
            <a:fillRect/>
          </a:stretch>
        </p:blipFill>
        <p:spPr bwMode="auto">
          <a:xfrm>
            <a:off x="899592" y="1639744"/>
            <a:ext cx="7612729" cy="4652144"/>
          </a:xfrm>
          <a:prstGeom prst="rect">
            <a:avLst/>
          </a:prstGeom>
          <a:noFill/>
          <a:ln w="9525">
            <a:noFill/>
            <a:miter lim="800000"/>
            <a:headEnd/>
            <a:tailEnd/>
          </a:ln>
        </p:spPr>
      </p:pic>
      <p:sp>
        <p:nvSpPr>
          <p:cNvPr id="9" name="CuadroTexto 20"/>
          <p:cNvSpPr txBox="1"/>
          <p:nvPr/>
        </p:nvSpPr>
        <p:spPr>
          <a:xfrm>
            <a:off x="3007187" y="412683"/>
            <a:ext cx="5309229" cy="461665"/>
          </a:xfrm>
          <a:prstGeom prst="rect">
            <a:avLst/>
          </a:prstGeom>
          <a:noFill/>
        </p:spPr>
        <p:txBody>
          <a:bodyPr wrap="square" rtlCol="0">
            <a:spAutoFit/>
          </a:bodyPr>
          <a:lstStyle/>
          <a:p>
            <a:pPr algn="ctr"/>
            <a:r>
              <a:rPr lang="es-ES_tradnl" sz="2400" b="1" dirty="0" smtClean="0"/>
              <a:t>Barreras contra la Educación inclusiva</a:t>
            </a:r>
            <a:endParaRPr lang="es-ES_tradnl" sz="2400" b="1" dirty="0"/>
          </a:p>
        </p:txBody>
      </p:sp>
    </p:spTree>
    <p:extLst>
      <p:ext uri="{BB962C8B-B14F-4D97-AF65-F5344CB8AC3E}">
        <p14:creationId xmlns:p14="http://schemas.microsoft.com/office/powerpoint/2010/main" val="5738284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0" y="232870"/>
            <a:ext cx="9144000" cy="6119736"/>
            <a:chOff x="0" y="232870"/>
            <a:chExt cx="9144000" cy="6119736"/>
          </a:xfrm>
        </p:grpSpPr>
        <p:pic>
          <p:nvPicPr>
            <p:cNvPr id="5" name="Imagen 3" descr="SEP_horizontal_panto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2388"/>
              <a:ext cx="9144000" cy="30218"/>
            </a:xfrm>
            <a:prstGeom prst="rect">
              <a:avLst/>
            </a:prstGeom>
          </p:spPr>
        </p:pic>
        <p:pic>
          <p:nvPicPr>
            <p:cNvPr id="6" name="Imagen 6" descr="SEP_horizontal_WEB-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243" y="232870"/>
              <a:ext cx="2657565" cy="775124"/>
            </a:xfrm>
            <a:prstGeom prst="rect">
              <a:avLst/>
            </a:prstGeom>
          </p:spPr>
        </p:pic>
      </p:grpSp>
      <p:pic>
        <p:nvPicPr>
          <p:cNvPr id="7" name="Picture 11" descr="http://rsna2007.rsna.org/rsna2007/V2007/services/exbdata/1652/images/money_garbage_can.jpg"/>
          <p:cNvPicPr>
            <a:picLocks noChangeAspect="1" noChangeArrowheads="1"/>
          </p:cNvPicPr>
          <p:nvPr/>
        </p:nvPicPr>
        <p:blipFill>
          <a:blip r:embed="rId4" cstate="print"/>
          <a:srcRect/>
          <a:stretch>
            <a:fillRect/>
          </a:stretch>
        </p:blipFill>
        <p:spPr bwMode="auto">
          <a:xfrm>
            <a:off x="5940425" y="2071588"/>
            <a:ext cx="2887663" cy="3949700"/>
          </a:xfrm>
          <a:prstGeom prst="rect">
            <a:avLst/>
          </a:prstGeom>
          <a:noFill/>
          <a:ln w="9525">
            <a:noFill/>
            <a:miter lim="800000"/>
            <a:headEnd/>
            <a:tailEnd/>
          </a:ln>
        </p:spPr>
      </p:pic>
      <p:sp>
        <p:nvSpPr>
          <p:cNvPr id="8" name="7 CuadroTexto"/>
          <p:cNvSpPr txBox="1">
            <a:spLocks noChangeArrowheads="1"/>
          </p:cNvSpPr>
          <p:nvPr/>
        </p:nvSpPr>
        <p:spPr bwMode="auto">
          <a:xfrm>
            <a:off x="2267744" y="2049934"/>
            <a:ext cx="4968552" cy="52322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s-MX" sz="2800" b="1" dirty="0"/>
              <a:t>Costo</a:t>
            </a:r>
            <a:endParaRPr lang="es-MX" sz="2400" b="1" dirty="0"/>
          </a:p>
        </p:txBody>
      </p:sp>
      <p:pic>
        <p:nvPicPr>
          <p:cNvPr id="9" name="Picture 13" descr="http://www.prode.es/gestor/ficheros/imagennoticia654_0.gif"/>
          <p:cNvPicPr>
            <a:picLocks noChangeAspect="1" noChangeArrowheads="1"/>
          </p:cNvPicPr>
          <p:nvPr/>
        </p:nvPicPr>
        <p:blipFill>
          <a:blip r:embed="rId5" cstate="print"/>
          <a:srcRect/>
          <a:stretch>
            <a:fillRect/>
          </a:stretch>
        </p:blipFill>
        <p:spPr bwMode="auto">
          <a:xfrm>
            <a:off x="755576" y="3067719"/>
            <a:ext cx="3528392" cy="1843878"/>
          </a:xfrm>
          <a:prstGeom prst="rect">
            <a:avLst/>
          </a:prstGeom>
          <a:noFill/>
          <a:ln w="9525">
            <a:noFill/>
            <a:miter lim="800000"/>
            <a:headEnd/>
            <a:tailEnd/>
          </a:ln>
        </p:spPr>
      </p:pic>
      <p:sp>
        <p:nvSpPr>
          <p:cNvPr id="10" name="9 Rectángulo"/>
          <p:cNvSpPr/>
          <p:nvPr/>
        </p:nvSpPr>
        <p:spPr>
          <a:xfrm>
            <a:off x="4572000" y="3513038"/>
            <a:ext cx="936625" cy="14287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1" name="10 Rectángulo"/>
          <p:cNvSpPr/>
          <p:nvPr/>
        </p:nvSpPr>
        <p:spPr>
          <a:xfrm>
            <a:off x="4572000" y="3746400"/>
            <a:ext cx="936625" cy="14287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2" name="CuadroTexto 20"/>
          <p:cNvSpPr txBox="1"/>
          <p:nvPr/>
        </p:nvSpPr>
        <p:spPr>
          <a:xfrm>
            <a:off x="2843808" y="412683"/>
            <a:ext cx="5256584" cy="461665"/>
          </a:xfrm>
          <a:prstGeom prst="rect">
            <a:avLst/>
          </a:prstGeom>
          <a:noFill/>
        </p:spPr>
        <p:txBody>
          <a:bodyPr wrap="square" rtlCol="0">
            <a:spAutoFit/>
          </a:bodyPr>
          <a:lstStyle/>
          <a:p>
            <a:r>
              <a:rPr lang="es-ES_tradnl" sz="2400" b="1" dirty="0" smtClean="0"/>
              <a:t>Barreras contra la Educación inclusiva</a:t>
            </a:r>
            <a:endParaRPr lang="es-ES_tradnl" sz="2400" b="1" dirty="0"/>
          </a:p>
        </p:txBody>
      </p:sp>
    </p:spTree>
    <p:extLst>
      <p:ext uri="{BB962C8B-B14F-4D97-AF65-F5344CB8AC3E}">
        <p14:creationId xmlns:p14="http://schemas.microsoft.com/office/powerpoint/2010/main" val="27056818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0" y="232870"/>
            <a:ext cx="9144000" cy="6119736"/>
            <a:chOff x="0" y="232870"/>
            <a:chExt cx="9144000" cy="6119736"/>
          </a:xfrm>
        </p:grpSpPr>
        <p:pic>
          <p:nvPicPr>
            <p:cNvPr id="5" name="Imagen 3" descr="SEP_horizontal_panto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2388"/>
              <a:ext cx="9144000" cy="30218"/>
            </a:xfrm>
            <a:prstGeom prst="rect">
              <a:avLst/>
            </a:prstGeom>
          </p:spPr>
        </p:pic>
        <p:pic>
          <p:nvPicPr>
            <p:cNvPr id="6" name="Imagen 6" descr="SEP_horizontal_WEB-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243" y="232870"/>
              <a:ext cx="2657565" cy="775124"/>
            </a:xfrm>
            <a:prstGeom prst="rect">
              <a:avLst/>
            </a:prstGeom>
          </p:spPr>
        </p:pic>
      </p:grpSp>
      <p:pic>
        <p:nvPicPr>
          <p:cNvPr id="7" name="6 Imagen" descr="DSC05526.JPG"/>
          <p:cNvPicPr>
            <a:picLocks noChangeAspect="1"/>
          </p:cNvPicPr>
          <p:nvPr/>
        </p:nvPicPr>
        <p:blipFill>
          <a:blip r:embed="rId4" cstate="print"/>
          <a:srcRect t="13251"/>
          <a:stretch>
            <a:fillRect/>
          </a:stretch>
        </p:blipFill>
        <p:spPr>
          <a:xfrm>
            <a:off x="4743312" y="4221088"/>
            <a:ext cx="3960440" cy="2576746"/>
          </a:xfrm>
          <a:prstGeom prst="rect">
            <a:avLst/>
          </a:prstGeom>
          <a:ln>
            <a:noFill/>
          </a:ln>
          <a:effectLst>
            <a:softEdge rad="112500"/>
          </a:effectLst>
        </p:spPr>
      </p:pic>
      <p:sp>
        <p:nvSpPr>
          <p:cNvPr id="8" name="7 CuadroTexto"/>
          <p:cNvSpPr txBox="1">
            <a:spLocks noChangeArrowheads="1"/>
          </p:cNvSpPr>
          <p:nvPr/>
        </p:nvSpPr>
        <p:spPr bwMode="auto">
          <a:xfrm>
            <a:off x="845599" y="1364684"/>
            <a:ext cx="3240360" cy="40011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s-MX" sz="2000" b="1" dirty="0">
                <a:solidFill>
                  <a:schemeClr val="tx1">
                    <a:lumMod val="65000"/>
                    <a:lumOff val="35000"/>
                  </a:schemeClr>
                </a:solidFill>
              </a:rPr>
              <a:t>Acceso físico</a:t>
            </a:r>
            <a:endParaRPr lang="es-MX" b="1" dirty="0">
              <a:solidFill>
                <a:schemeClr val="tx1">
                  <a:lumMod val="65000"/>
                  <a:lumOff val="35000"/>
                </a:schemeClr>
              </a:solidFill>
            </a:endParaRPr>
          </a:p>
        </p:txBody>
      </p:sp>
      <p:pic>
        <p:nvPicPr>
          <p:cNvPr id="9" name="8 Imagen" descr="CIMG2570.JPG"/>
          <p:cNvPicPr>
            <a:picLocks noChangeAspect="1"/>
          </p:cNvPicPr>
          <p:nvPr/>
        </p:nvPicPr>
        <p:blipFill>
          <a:blip r:embed="rId5" cstate="print"/>
          <a:stretch>
            <a:fillRect/>
          </a:stretch>
        </p:blipFill>
        <p:spPr>
          <a:xfrm>
            <a:off x="179512" y="1916832"/>
            <a:ext cx="4512501" cy="3384376"/>
          </a:xfrm>
          <a:prstGeom prst="rect">
            <a:avLst/>
          </a:prstGeom>
          <a:ln>
            <a:noFill/>
          </a:ln>
          <a:effectLst>
            <a:softEdge rad="112500"/>
          </a:effectLst>
        </p:spPr>
      </p:pic>
      <p:pic>
        <p:nvPicPr>
          <p:cNvPr id="10" name="9 Imagen" descr="CIMG2583.JPG"/>
          <p:cNvPicPr>
            <a:picLocks noChangeAspect="1"/>
          </p:cNvPicPr>
          <p:nvPr/>
        </p:nvPicPr>
        <p:blipFill>
          <a:blip r:embed="rId6" cstate="print"/>
          <a:srcRect t="43710"/>
          <a:stretch>
            <a:fillRect/>
          </a:stretch>
        </p:blipFill>
        <p:spPr>
          <a:xfrm>
            <a:off x="4899670" y="1331714"/>
            <a:ext cx="3560762" cy="2673350"/>
          </a:xfrm>
          <a:prstGeom prst="rect">
            <a:avLst/>
          </a:prstGeom>
          <a:ln>
            <a:noFill/>
          </a:ln>
          <a:effectLst>
            <a:outerShdw blurRad="292100" dist="139700" dir="2700000" algn="tl" rotWithShape="0">
              <a:srgbClr val="333333">
                <a:alpha val="65000"/>
              </a:srgbClr>
            </a:outerShdw>
          </a:effectLst>
        </p:spPr>
      </p:pic>
      <p:sp>
        <p:nvSpPr>
          <p:cNvPr id="11" name="CuadroTexto 20"/>
          <p:cNvSpPr txBox="1"/>
          <p:nvPr/>
        </p:nvSpPr>
        <p:spPr>
          <a:xfrm>
            <a:off x="3223211" y="412683"/>
            <a:ext cx="4968027" cy="461665"/>
          </a:xfrm>
          <a:prstGeom prst="rect">
            <a:avLst/>
          </a:prstGeom>
          <a:noFill/>
        </p:spPr>
        <p:txBody>
          <a:bodyPr wrap="none" rtlCol="0">
            <a:spAutoFit/>
          </a:bodyPr>
          <a:lstStyle/>
          <a:p>
            <a:pPr algn="ctr"/>
            <a:r>
              <a:rPr lang="es-ES_tradnl" sz="2400" b="1" dirty="0" smtClean="0"/>
              <a:t>Barreras contra la Educación inclusiva</a:t>
            </a:r>
            <a:endParaRPr lang="es-ES_tradnl" sz="2400" b="1" dirty="0"/>
          </a:p>
        </p:txBody>
      </p:sp>
    </p:spTree>
    <p:extLst>
      <p:ext uri="{BB962C8B-B14F-4D97-AF65-F5344CB8AC3E}">
        <p14:creationId xmlns:p14="http://schemas.microsoft.com/office/powerpoint/2010/main" val="525031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2738" y="3779748"/>
            <a:ext cx="1679462"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0" descr="https://encrypted-tbn0.gstatic.com/images?q=tbn:ANd9GcTgvG9fJxKQwFRjJtgou_CU1oQgmN2rWr7rIX_VHwgwxssI0BuR5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611396"/>
            <a:ext cx="1512168" cy="2136709"/>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975691" y="2741892"/>
            <a:ext cx="889667" cy="369332"/>
          </a:xfrm>
          <a:prstGeom prst="rect">
            <a:avLst/>
          </a:prstGeom>
          <a:noFill/>
        </p:spPr>
        <p:txBody>
          <a:bodyPr wrap="none" rtlCol="0">
            <a:spAutoFit/>
          </a:bodyPr>
          <a:lstStyle/>
          <a:p>
            <a:r>
              <a:rPr lang="es-MX" dirty="0" smtClean="0"/>
              <a:t>Médico</a:t>
            </a:r>
            <a:endParaRPr lang="es-MX" dirty="0"/>
          </a:p>
        </p:txBody>
      </p:sp>
      <p:sp>
        <p:nvSpPr>
          <p:cNvPr id="10" name="9 CuadroTexto"/>
          <p:cNvSpPr txBox="1"/>
          <p:nvPr/>
        </p:nvSpPr>
        <p:spPr>
          <a:xfrm>
            <a:off x="5220072" y="2771636"/>
            <a:ext cx="1010982" cy="369332"/>
          </a:xfrm>
          <a:prstGeom prst="rect">
            <a:avLst/>
          </a:prstGeom>
          <a:noFill/>
        </p:spPr>
        <p:txBody>
          <a:bodyPr wrap="none" rtlCol="0">
            <a:spAutoFit/>
          </a:bodyPr>
          <a:lstStyle/>
          <a:p>
            <a:r>
              <a:rPr lang="es-MX" dirty="0" smtClean="0"/>
              <a:t>Religiosa</a:t>
            </a:r>
            <a:endParaRPr lang="es-MX" dirty="0"/>
          </a:p>
        </p:txBody>
      </p:sp>
      <p:pic>
        <p:nvPicPr>
          <p:cNvPr id="13" name="Picture 14" descr="http://www.peinadoshombre.com/images/emo/hombre/emo-peinados.jpg"/>
          <p:cNvPicPr>
            <a:picLocks noChangeAspect="1" noChangeArrowheads="1"/>
          </p:cNvPicPr>
          <p:nvPr/>
        </p:nvPicPr>
        <p:blipFill>
          <a:blip r:embed="rId4" cstate="print"/>
          <a:srcRect/>
          <a:stretch>
            <a:fillRect/>
          </a:stretch>
        </p:blipFill>
        <p:spPr bwMode="auto">
          <a:xfrm>
            <a:off x="467544" y="3779748"/>
            <a:ext cx="1872208" cy="2304256"/>
          </a:xfrm>
          <a:prstGeom prst="rect">
            <a:avLst/>
          </a:prstGeom>
          <a:noFill/>
        </p:spPr>
      </p:pic>
      <p:pic>
        <p:nvPicPr>
          <p:cNvPr id="16" name="Picture 22" descr="http://www.obispadodegoya.org.ar/index/images/stories/Hna_%20Erika.JPG"/>
          <p:cNvPicPr>
            <a:picLocks noChangeAspect="1" noChangeArrowheads="1"/>
          </p:cNvPicPr>
          <p:nvPr/>
        </p:nvPicPr>
        <p:blipFill>
          <a:blip r:embed="rId5" cstate="print"/>
          <a:srcRect l="8127" t="9482" r="16019"/>
          <a:stretch>
            <a:fillRect/>
          </a:stretch>
        </p:blipFill>
        <p:spPr bwMode="auto">
          <a:xfrm>
            <a:off x="4620731" y="611396"/>
            <a:ext cx="1823477" cy="2160240"/>
          </a:xfrm>
          <a:prstGeom prst="rect">
            <a:avLst/>
          </a:prstGeom>
          <a:noFill/>
        </p:spPr>
      </p:pic>
      <p:sp>
        <p:nvSpPr>
          <p:cNvPr id="17" name="16 CuadroTexto"/>
          <p:cNvSpPr txBox="1"/>
          <p:nvPr/>
        </p:nvSpPr>
        <p:spPr>
          <a:xfrm>
            <a:off x="3168724" y="2771636"/>
            <a:ext cx="971228" cy="369332"/>
          </a:xfrm>
          <a:prstGeom prst="rect">
            <a:avLst/>
          </a:prstGeom>
          <a:noFill/>
        </p:spPr>
        <p:txBody>
          <a:bodyPr wrap="none" rtlCol="0">
            <a:spAutoFit/>
          </a:bodyPr>
          <a:lstStyle/>
          <a:p>
            <a:r>
              <a:rPr lang="es-MX" dirty="0" smtClean="0"/>
              <a:t>Vaquero</a:t>
            </a:r>
            <a:endParaRPr lang="es-MX" dirty="0"/>
          </a:p>
        </p:txBody>
      </p:sp>
      <p:sp>
        <p:nvSpPr>
          <p:cNvPr id="18" name="17 CuadroTexto"/>
          <p:cNvSpPr txBox="1"/>
          <p:nvPr/>
        </p:nvSpPr>
        <p:spPr>
          <a:xfrm>
            <a:off x="6732240" y="2771636"/>
            <a:ext cx="1641090" cy="369332"/>
          </a:xfrm>
          <a:prstGeom prst="rect">
            <a:avLst/>
          </a:prstGeom>
          <a:noFill/>
        </p:spPr>
        <p:txBody>
          <a:bodyPr wrap="none" rtlCol="0">
            <a:spAutoFit/>
          </a:bodyPr>
          <a:lstStyle/>
          <a:p>
            <a:r>
              <a:rPr lang="es-MX" dirty="0" smtClean="0"/>
              <a:t>Psicopedagogo </a:t>
            </a:r>
            <a:endParaRPr lang="es-MX" dirty="0"/>
          </a:p>
        </p:txBody>
      </p:sp>
      <p:sp>
        <p:nvSpPr>
          <p:cNvPr id="19" name="18 CuadroTexto"/>
          <p:cNvSpPr txBox="1"/>
          <p:nvPr/>
        </p:nvSpPr>
        <p:spPr>
          <a:xfrm>
            <a:off x="7394816" y="6093296"/>
            <a:ext cx="849592" cy="369332"/>
          </a:xfrm>
          <a:prstGeom prst="rect">
            <a:avLst/>
          </a:prstGeom>
          <a:noFill/>
        </p:spPr>
        <p:txBody>
          <a:bodyPr wrap="none" rtlCol="0">
            <a:spAutoFit/>
          </a:bodyPr>
          <a:lstStyle/>
          <a:p>
            <a:r>
              <a:rPr lang="es-MX" dirty="0" smtClean="0"/>
              <a:t>Obrero</a:t>
            </a:r>
            <a:endParaRPr lang="es-MX" dirty="0"/>
          </a:p>
        </p:txBody>
      </p:sp>
      <p:sp>
        <p:nvSpPr>
          <p:cNvPr id="20" name="19 CuadroTexto"/>
          <p:cNvSpPr txBox="1"/>
          <p:nvPr/>
        </p:nvSpPr>
        <p:spPr>
          <a:xfrm>
            <a:off x="5081073" y="6163102"/>
            <a:ext cx="1075103" cy="369332"/>
          </a:xfrm>
          <a:prstGeom prst="rect">
            <a:avLst/>
          </a:prstGeom>
          <a:noFill/>
        </p:spPr>
        <p:txBody>
          <a:bodyPr wrap="none" rtlCol="0">
            <a:spAutoFit/>
          </a:bodyPr>
          <a:lstStyle/>
          <a:p>
            <a:r>
              <a:rPr lang="es-MX" dirty="0" smtClean="0"/>
              <a:t>Ingeniero</a:t>
            </a:r>
            <a:endParaRPr lang="es-MX" dirty="0"/>
          </a:p>
        </p:txBody>
      </p:sp>
      <p:sp>
        <p:nvSpPr>
          <p:cNvPr id="21" name="20 CuadroTexto"/>
          <p:cNvSpPr txBox="1"/>
          <p:nvPr/>
        </p:nvSpPr>
        <p:spPr>
          <a:xfrm>
            <a:off x="2699792" y="6093296"/>
            <a:ext cx="1544525" cy="369332"/>
          </a:xfrm>
          <a:prstGeom prst="rect">
            <a:avLst/>
          </a:prstGeom>
          <a:noFill/>
        </p:spPr>
        <p:txBody>
          <a:bodyPr wrap="none" rtlCol="0">
            <a:spAutoFit/>
          </a:bodyPr>
          <a:lstStyle/>
          <a:p>
            <a:r>
              <a:rPr lang="es-MX" dirty="0" smtClean="0"/>
              <a:t>Sexo servidora</a:t>
            </a:r>
            <a:endParaRPr lang="es-MX" dirty="0"/>
          </a:p>
        </p:txBody>
      </p:sp>
      <p:sp>
        <p:nvSpPr>
          <p:cNvPr id="22" name="21 CuadroTexto"/>
          <p:cNvSpPr txBox="1"/>
          <p:nvPr/>
        </p:nvSpPr>
        <p:spPr>
          <a:xfrm>
            <a:off x="912964" y="6145142"/>
            <a:ext cx="834972" cy="369332"/>
          </a:xfrm>
          <a:prstGeom prst="rect">
            <a:avLst/>
          </a:prstGeom>
          <a:noFill/>
        </p:spPr>
        <p:txBody>
          <a:bodyPr wrap="none" rtlCol="0">
            <a:spAutoFit/>
          </a:bodyPr>
          <a:lstStyle/>
          <a:p>
            <a:r>
              <a:rPr lang="es-MX" dirty="0" smtClean="0"/>
              <a:t>Ladrón</a:t>
            </a:r>
            <a:endParaRPr lang="es-MX" dirty="0"/>
          </a:p>
        </p:txBody>
      </p:sp>
      <p:pic>
        <p:nvPicPr>
          <p:cNvPr id="2050"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8447"/>
          <a:stretch/>
        </p:blipFill>
        <p:spPr bwMode="auto">
          <a:xfrm>
            <a:off x="467544" y="588770"/>
            <a:ext cx="1905963" cy="2056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9238" t="18736" r="34668" b="16006"/>
          <a:stretch/>
        </p:blipFill>
        <p:spPr bwMode="auto">
          <a:xfrm>
            <a:off x="2699793" y="611395"/>
            <a:ext cx="1665332" cy="2136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27091" r="2468"/>
          <a:stretch/>
        </p:blipFill>
        <p:spPr bwMode="auto">
          <a:xfrm>
            <a:off x="6678634" y="3779747"/>
            <a:ext cx="1853806" cy="2353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15231" y="3779748"/>
            <a:ext cx="1812753"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86095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0" y="232870"/>
            <a:ext cx="9144000" cy="6119736"/>
            <a:chOff x="0" y="232870"/>
            <a:chExt cx="9144000" cy="6119736"/>
          </a:xfrm>
        </p:grpSpPr>
        <p:pic>
          <p:nvPicPr>
            <p:cNvPr id="5" name="Imagen 3" descr="SEP_horizontal_panto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2388"/>
              <a:ext cx="9144000" cy="30218"/>
            </a:xfrm>
            <a:prstGeom prst="rect">
              <a:avLst/>
            </a:prstGeom>
          </p:spPr>
        </p:pic>
        <p:pic>
          <p:nvPicPr>
            <p:cNvPr id="6" name="Imagen 6" descr="SEP_horizontal_WEB-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243" y="232870"/>
              <a:ext cx="2657565" cy="775124"/>
            </a:xfrm>
            <a:prstGeom prst="rect">
              <a:avLst/>
            </a:prstGeom>
          </p:spPr>
        </p:pic>
      </p:grpSp>
      <p:pic>
        <p:nvPicPr>
          <p:cNvPr id="7" name="3 Imagen" descr="CIMG2453.JPG"/>
          <p:cNvPicPr>
            <a:picLocks noChangeAspect="1"/>
          </p:cNvPicPr>
          <p:nvPr/>
        </p:nvPicPr>
        <p:blipFill>
          <a:blip r:embed="rId4" cstate="print"/>
          <a:srcRect t="15350"/>
          <a:stretch>
            <a:fillRect/>
          </a:stretch>
        </p:blipFill>
        <p:spPr bwMode="auto">
          <a:xfrm>
            <a:off x="1115616" y="1875654"/>
            <a:ext cx="6984776" cy="44336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7 CuadroTexto"/>
          <p:cNvSpPr txBox="1">
            <a:spLocks noChangeArrowheads="1"/>
          </p:cNvSpPr>
          <p:nvPr/>
        </p:nvSpPr>
        <p:spPr bwMode="auto">
          <a:xfrm>
            <a:off x="2267744" y="1371598"/>
            <a:ext cx="4968552" cy="40011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s-MX" sz="2000" b="1" dirty="0">
                <a:solidFill>
                  <a:schemeClr val="tx1">
                    <a:lumMod val="65000"/>
                    <a:lumOff val="35000"/>
                  </a:schemeClr>
                </a:solidFill>
              </a:rPr>
              <a:t>Tamaño de las </a:t>
            </a:r>
            <a:r>
              <a:rPr lang="es-MX" sz="2000" b="1" dirty="0" smtClean="0">
                <a:solidFill>
                  <a:schemeClr val="tx1">
                    <a:lumMod val="65000"/>
                    <a:lumOff val="35000"/>
                  </a:schemeClr>
                </a:solidFill>
              </a:rPr>
              <a:t>aulas</a:t>
            </a:r>
            <a:endParaRPr lang="es-MX" b="1" dirty="0">
              <a:solidFill>
                <a:schemeClr val="tx1">
                  <a:lumMod val="65000"/>
                  <a:lumOff val="35000"/>
                </a:schemeClr>
              </a:solidFill>
            </a:endParaRPr>
          </a:p>
        </p:txBody>
      </p:sp>
      <p:sp>
        <p:nvSpPr>
          <p:cNvPr id="10" name="CuadroTexto 20"/>
          <p:cNvSpPr txBox="1"/>
          <p:nvPr/>
        </p:nvSpPr>
        <p:spPr>
          <a:xfrm>
            <a:off x="3223211" y="412683"/>
            <a:ext cx="4968027" cy="461665"/>
          </a:xfrm>
          <a:prstGeom prst="rect">
            <a:avLst/>
          </a:prstGeom>
          <a:noFill/>
        </p:spPr>
        <p:txBody>
          <a:bodyPr wrap="none" rtlCol="0">
            <a:spAutoFit/>
          </a:bodyPr>
          <a:lstStyle/>
          <a:p>
            <a:pPr algn="ctr"/>
            <a:r>
              <a:rPr lang="es-ES_tradnl" sz="2400" b="1" dirty="0" smtClean="0"/>
              <a:t>Barreras contra la Educación inclusiva</a:t>
            </a:r>
            <a:endParaRPr lang="es-ES_tradnl" sz="2400" b="1" dirty="0"/>
          </a:p>
        </p:txBody>
      </p:sp>
    </p:spTree>
    <p:extLst>
      <p:ext uri="{BB962C8B-B14F-4D97-AF65-F5344CB8AC3E}">
        <p14:creationId xmlns:p14="http://schemas.microsoft.com/office/powerpoint/2010/main" val="4333146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0" y="232870"/>
            <a:ext cx="9144000" cy="6119736"/>
            <a:chOff x="0" y="232870"/>
            <a:chExt cx="9144000" cy="6119736"/>
          </a:xfrm>
        </p:grpSpPr>
        <p:pic>
          <p:nvPicPr>
            <p:cNvPr id="5" name="Imagen 3" descr="SEP_horizontal_panto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2388"/>
              <a:ext cx="9144000" cy="30218"/>
            </a:xfrm>
            <a:prstGeom prst="rect">
              <a:avLst/>
            </a:prstGeom>
          </p:spPr>
        </p:pic>
        <p:pic>
          <p:nvPicPr>
            <p:cNvPr id="6" name="Imagen 6" descr="SEP_horizontal_WEB-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243" y="232870"/>
              <a:ext cx="2657565" cy="775124"/>
            </a:xfrm>
            <a:prstGeom prst="rect">
              <a:avLst/>
            </a:prstGeom>
          </p:spPr>
        </p:pic>
      </p:grpSp>
      <p:sp>
        <p:nvSpPr>
          <p:cNvPr id="7" name="6 CuadroTexto"/>
          <p:cNvSpPr txBox="1">
            <a:spLocks noChangeArrowheads="1"/>
          </p:cNvSpPr>
          <p:nvPr/>
        </p:nvSpPr>
        <p:spPr bwMode="auto">
          <a:xfrm>
            <a:off x="2042480" y="1203171"/>
            <a:ext cx="4968552" cy="40011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s-MX" sz="2000" b="1" dirty="0">
                <a:solidFill>
                  <a:schemeClr val="tx1">
                    <a:lumMod val="65000"/>
                    <a:lumOff val="35000"/>
                  </a:schemeClr>
                </a:solidFill>
              </a:rPr>
              <a:t>Tamaño de las clases</a:t>
            </a:r>
            <a:endParaRPr lang="es-MX" b="1" dirty="0">
              <a:solidFill>
                <a:schemeClr val="tx1">
                  <a:lumMod val="65000"/>
                  <a:lumOff val="35000"/>
                </a:schemeClr>
              </a:solidFill>
            </a:endParaRPr>
          </a:p>
        </p:txBody>
      </p:sp>
      <p:sp>
        <p:nvSpPr>
          <p:cNvPr id="8" name="7 Proceso alternativo"/>
          <p:cNvSpPr/>
          <p:nvPr/>
        </p:nvSpPr>
        <p:spPr>
          <a:xfrm>
            <a:off x="395288" y="1628800"/>
            <a:ext cx="8280400" cy="864096"/>
          </a:xfrm>
          <a:prstGeom prst="flowChartAlternateProcess">
            <a:avLst/>
          </a:prstGeom>
          <a:solidFill>
            <a:srgbClr val="3F7149"/>
          </a:solidFill>
          <a:ln>
            <a:solidFill>
              <a:schemeClr val="bg1"/>
            </a:solidFill>
          </a:ln>
        </p:spPr>
        <p:style>
          <a:lnRef idx="1">
            <a:schemeClr val="accent6"/>
          </a:lnRef>
          <a:fillRef idx="1003">
            <a:schemeClr val="dk2"/>
          </a:fillRef>
          <a:effectRef idx="1">
            <a:schemeClr val="accent6"/>
          </a:effectRef>
          <a:fontRef idx="minor">
            <a:schemeClr val="dk1"/>
          </a:fontRef>
        </p:style>
        <p:txBody>
          <a:bodyPr anchor="ctr"/>
          <a:lstStyle/>
          <a:p>
            <a:pPr algn="ctr">
              <a:defRPr/>
            </a:pPr>
            <a:r>
              <a:rPr lang="es-MX" sz="2200" b="0" dirty="0">
                <a:solidFill>
                  <a:schemeClr val="bg1"/>
                </a:solidFill>
              </a:rPr>
              <a:t>“No me gusta de mi escuela que está sucia y no tenemos espacio en el salón”</a:t>
            </a:r>
          </a:p>
        </p:txBody>
      </p:sp>
      <p:sp>
        <p:nvSpPr>
          <p:cNvPr id="9" name="8 Redondear rectángulo de esquina diagonal"/>
          <p:cNvSpPr/>
          <p:nvPr/>
        </p:nvSpPr>
        <p:spPr>
          <a:xfrm>
            <a:off x="422275" y="4797152"/>
            <a:ext cx="8208963" cy="1070446"/>
          </a:xfrm>
          <a:prstGeom prst="round2DiagRect">
            <a:avLst/>
          </a:prstGeom>
          <a:solidFill>
            <a:srgbClr val="C00000"/>
          </a:solidFill>
          <a:ln>
            <a:solidFill>
              <a:schemeClr val="bg1"/>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MX" sz="2200" b="0" dirty="0">
                <a:solidFill>
                  <a:schemeClr val="bg1"/>
                </a:solidFill>
              </a:rPr>
              <a:t>“¿Por qué debe ser mi hijo con discapacidad el excluido sólo porque el tamaño de la clase es demasiado grande?” </a:t>
            </a:r>
            <a:endParaRPr lang="es-MX" sz="2200" b="0" i="1" dirty="0">
              <a:solidFill>
                <a:schemeClr val="bg1"/>
              </a:solidFill>
            </a:endParaRPr>
          </a:p>
        </p:txBody>
      </p:sp>
      <p:sp>
        <p:nvSpPr>
          <p:cNvPr id="10" name="9 Recortar rectángulo de esquina diagonal"/>
          <p:cNvSpPr/>
          <p:nvPr/>
        </p:nvSpPr>
        <p:spPr>
          <a:xfrm>
            <a:off x="400050" y="2708920"/>
            <a:ext cx="8280400" cy="1574477"/>
          </a:xfrm>
          <a:prstGeom prst="snip2DiagRect">
            <a:avLst/>
          </a:prstGeom>
          <a:solidFill>
            <a:srgbClr val="00206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s-MX" sz="2200" b="0" dirty="0">
                <a:solidFill>
                  <a:schemeClr val="bg1"/>
                </a:solidFill>
              </a:rPr>
              <a:t>“No me gusta que no hay espacio dónde jugar, siento el salón muy chico y las bancas, somos muchos. Que mis compañeros son groseros entre ellos, las paredes son muy feas y no están muy cuidadas”</a:t>
            </a:r>
            <a:endParaRPr lang="es-MX" sz="2200" b="0" i="1" dirty="0">
              <a:solidFill>
                <a:schemeClr val="bg1"/>
              </a:solidFill>
            </a:endParaRPr>
          </a:p>
        </p:txBody>
      </p:sp>
      <p:sp>
        <p:nvSpPr>
          <p:cNvPr id="11" name="8 CuadroTexto"/>
          <p:cNvSpPr txBox="1">
            <a:spLocks noChangeArrowheads="1"/>
          </p:cNvSpPr>
          <p:nvPr/>
        </p:nvSpPr>
        <p:spPr bwMode="auto">
          <a:xfrm>
            <a:off x="4240213" y="4345161"/>
            <a:ext cx="4391025" cy="307975"/>
          </a:xfrm>
          <a:prstGeom prst="rect">
            <a:avLst/>
          </a:prstGeom>
          <a:noFill/>
          <a:ln w="9525">
            <a:noFill/>
            <a:miter lim="800000"/>
            <a:headEnd/>
            <a:tailEnd/>
          </a:ln>
        </p:spPr>
        <p:txBody>
          <a:bodyPr>
            <a:spAutoFit/>
          </a:bodyPr>
          <a:lstStyle/>
          <a:p>
            <a:pPr algn="r"/>
            <a:r>
              <a:rPr lang="es-MX" sz="1400" i="1" dirty="0">
                <a:latin typeface="Verdana" pitchFamily="34" charset="0"/>
              </a:rPr>
              <a:t>Testimonios de alumnos con discapacidad</a:t>
            </a:r>
            <a:endParaRPr lang="es-MX" sz="1600" dirty="0">
              <a:latin typeface="Verdana" pitchFamily="34" charset="0"/>
            </a:endParaRPr>
          </a:p>
        </p:txBody>
      </p:sp>
      <p:sp>
        <p:nvSpPr>
          <p:cNvPr id="12" name="8 CuadroTexto"/>
          <p:cNvSpPr txBox="1">
            <a:spLocks noChangeArrowheads="1"/>
          </p:cNvSpPr>
          <p:nvPr/>
        </p:nvSpPr>
        <p:spPr bwMode="auto">
          <a:xfrm>
            <a:off x="3636144" y="5949280"/>
            <a:ext cx="5040312" cy="307975"/>
          </a:xfrm>
          <a:prstGeom prst="rect">
            <a:avLst/>
          </a:prstGeom>
          <a:noFill/>
          <a:ln w="9525">
            <a:noFill/>
            <a:miter lim="800000"/>
            <a:headEnd/>
            <a:tailEnd/>
          </a:ln>
        </p:spPr>
        <p:txBody>
          <a:bodyPr>
            <a:spAutoFit/>
          </a:bodyPr>
          <a:lstStyle/>
          <a:p>
            <a:pPr algn="r"/>
            <a:r>
              <a:rPr lang="es-MX" sz="1400" i="1" dirty="0">
                <a:latin typeface="Verdana" pitchFamily="34" charset="0"/>
              </a:rPr>
              <a:t>Madre de familia de un alumno con discapacidad</a:t>
            </a:r>
            <a:endParaRPr lang="es-MX" sz="1600" dirty="0">
              <a:latin typeface="Verdana" pitchFamily="34" charset="0"/>
            </a:endParaRPr>
          </a:p>
        </p:txBody>
      </p:sp>
      <p:sp>
        <p:nvSpPr>
          <p:cNvPr id="14" name="CuadroTexto 20"/>
          <p:cNvSpPr txBox="1"/>
          <p:nvPr/>
        </p:nvSpPr>
        <p:spPr>
          <a:xfrm>
            <a:off x="3223211" y="260648"/>
            <a:ext cx="4968027" cy="461665"/>
          </a:xfrm>
          <a:prstGeom prst="rect">
            <a:avLst/>
          </a:prstGeom>
          <a:noFill/>
        </p:spPr>
        <p:txBody>
          <a:bodyPr wrap="none" rtlCol="0">
            <a:spAutoFit/>
          </a:bodyPr>
          <a:lstStyle/>
          <a:p>
            <a:pPr algn="ctr"/>
            <a:r>
              <a:rPr lang="es-ES_tradnl" sz="2400" b="1" dirty="0" smtClean="0"/>
              <a:t>Barreras contra la Educación inclusiva</a:t>
            </a:r>
            <a:endParaRPr lang="es-ES_tradnl" sz="2400" b="1" dirty="0"/>
          </a:p>
        </p:txBody>
      </p:sp>
    </p:spTree>
    <p:extLst>
      <p:ext uri="{BB962C8B-B14F-4D97-AF65-F5344CB8AC3E}">
        <p14:creationId xmlns:p14="http://schemas.microsoft.com/office/powerpoint/2010/main" val="60212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0" y="232870"/>
            <a:ext cx="9144000" cy="6119736"/>
            <a:chOff x="0" y="232870"/>
            <a:chExt cx="9144000" cy="6119736"/>
          </a:xfrm>
        </p:grpSpPr>
        <p:pic>
          <p:nvPicPr>
            <p:cNvPr id="5" name="Imagen 3" descr="SEP_horizontal_panto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2388"/>
              <a:ext cx="9144000" cy="30218"/>
            </a:xfrm>
            <a:prstGeom prst="rect">
              <a:avLst/>
            </a:prstGeom>
          </p:spPr>
        </p:pic>
        <p:pic>
          <p:nvPicPr>
            <p:cNvPr id="6" name="Imagen 6" descr="SEP_horizontal_WEB-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243" y="232870"/>
              <a:ext cx="2657565" cy="775124"/>
            </a:xfrm>
            <a:prstGeom prst="rect">
              <a:avLst/>
            </a:prstGeom>
          </p:spPr>
        </p:pic>
      </p:grpSp>
      <p:pic>
        <p:nvPicPr>
          <p:cNvPr id="7" name="Picture 4" descr="http://www.viajejet.com/wp-content/viajes/pobreza31.jpg"/>
          <p:cNvPicPr>
            <a:picLocks noChangeAspect="1" noChangeArrowheads="1"/>
          </p:cNvPicPr>
          <p:nvPr/>
        </p:nvPicPr>
        <p:blipFill>
          <a:blip r:embed="rId4" cstate="print"/>
          <a:srcRect/>
          <a:stretch>
            <a:fillRect/>
          </a:stretch>
        </p:blipFill>
        <p:spPr bwMode="auto">
          <a:xfrm>
            <a:off x="4827588" y="1843088"/>
            <a:ext cx="4137025" cy="3457575"/>
          </a:xfrm>
          <a:prstGeom prst="rect">
            <a:avLst/>
          </a:prstGeom>
          <a:noFill/>
          <a:ln w="9525">
            <a:noFill/>
            <a:miter lim="800000"/>
            <a:headEnd/>
            <a:tailEnd/>
          </a:ln>
        </p:spPr>
      </p:pic>
      <p:sp>
        <p:nvSpPr>
          <p:cNvPr id="8" name="7 CuadroTexto"/>
          <p:cNvSpPr txBox="1">
            <a:spLocks noChangeArrowheads="1"/>
          </p:cNvSpPr>
          <p:nvPr/>
        </p:nvSpPr>
        <p:spPr bwMode="auto">
          <a:xfrm>
            <a:off x="2155574" y="1247959"/>
            <a:ext cx="4968552" cy="40011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s-MX" sz="2000" b="1" dirty="0">
                <a:solidFill>
                  <a:schemeClr val="tx1">
                    <a:lumMod val="65000"/>
                    <a:lumOff val="35000"/>
                  </a:schemeClr>
                </a:solidFill>
              </a:rPr>
              <a:t>Pobreza</a:t>
            </a:r>
            <a:endParaRPr lang="es-MX" b="1" dirty="0">
              <a:solidFill>
                <a:schemeClr val="tx1">
                  <a:lumMod val="65000"/>
                  <a:lumOff val="35000"/>
                </a:schemeClr>
              </a:solidFill>
            </a:endParaRPr>
          </a:p>
        </p:txBody>
      </p:sp>
      <p:pic>
        <p:nvPicPr>
          <p:cNvPr id="9" name="Picture 8" descr="http://www.viajejet.com/wp-content/viajes/pobreza-2.jpg"/>
          <p:cNvPicPr>
            <a:picLocks noChangeAspect="1" noChangeArrowheads="1"/>
          </p:cNvPicPr>
          <p:nvPr/>
        </p:nvPicPr>
        <p:blipFill>
          <a:blip r:embed="rId5" cstate="print"/>
          <a:srcRect/>
          <a:stretch>
            <a:fillRect/>
          </a:stretch>
        </p:blipFill>
        <p:spPr bwMode="auto">
          <a:xfrm>
            <a:off x="107950" y="1844675"/>
            <a:ext cx="4608513" cy="3455988"/>
          </a:xfrm>
          <a:prstGeom prst="rect">
            <a:avLst/>
          </a:prstGeom>
          <a:noFill/>
          <a:ln w="9525">
            <a:noFill/>
            <a:miter lim="800000"/>
            <a:headEnd/>
            <a:tailEnd/>
          </a:ln>
        </p:spPr>
      </p:pic>
      <p:sp>
        <p:nvSpPr>
          <p:cNvPr id="11" name="CuadroTexto 20"/>
          <p:cNvSpPr txBox="1"/>
          <p:nvPr/>
        </p:nvSpPr>
        <p:spPr>
          <a:xfrm>
            <a:off x="3223211" y="412683"/>
            <a:ext cx="4968027" cy="461665"/>
          </a:xfrm>
          <a:prstGeom prst="rect">
            <a:avLst/>
          </a:prstGeom>
          <a:noFill/>
        </p:spPr>
        <p:txBody>
          <a:bodyPr wrap="none" rtlCol="0">
            <a:spAutoFit/>
          </a:bodyPr>
          <a:lstStyle/>
          <a:p>
            <a:pPr algn="ctr"/>
            <a:r>
              <a:rPr lang="es-ES_tradnl" sz="2400" b="1" dirty="0" smtClean="0"/>
              <a:t>Barreras contra la Educación inclusiva</a:t>
            </a:r>
            <a:endParaRPr lang="es-ES_tradnl" sz="2400" b="1" dirty="0"/>
          </a:p>
        </p:txBody>
      </p:sp>
    </p:spTree>
    <p:extLst>
      <p:ext uri="{BB962C8B-B14F-4D97-AF65-F5344CB8AC3E}">
        <p14:creationId xmlns:p14="http://schemas.microsoft.com/office/powerpoint/2010/main" val="16110709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0" y="232870"/>
            <a:ext cx="9144000" cy="6119736"/>
            <a:chOff x="0" y="232870"/>
            <a:chExt cx="9144000" cy="6119736"/>
          </a:xfrm>
        </p:grpSpPr>
        <p:pic>
          <p:nvPicPr>
            <p:cNvPr id="5" name="Imagen 3" descr="SEP_horizontal_panto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2388"/>
              <a:ext cx="9144000" cy="30218"/>
            </a:xfrm>
            <a:prstGeom prst="rect">
              <a:avLst/>
            </a:prstGeom>
          </p:spPr>
        </p:pic>
        <p:pic>
          <p:nvPicPr>
            <p:cNvPr id="6" name="Imagen 6" descr="SEP_horizontal_WEB-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243" y="232870"/>
              <a:ext cx="2657565" cy="775124"/>
            </a:xfrm>
            <a:prstGeom prst="rect">
              <a:avLst/>
            </a:prstGeom>
          </p:spPr>
        </p:pic>
      </p:grpSp>
      <p:sp>
        <p:nvSpPr>
          <p:cNvPr id="7" name="6 Rectángulo redondeado"/>
          <p:cNvSpPr/>
          <p:nvPr/>
        </p:nvSpPr>
        <p:spPr>
          <a:xfrm>
            <a:off x="323528" y="1772816"/>
            <a:ext cx="8424936" cy="3672408"/>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2">
            <a:schemeClr val="dk1"/>
          </a:fillRef>
          <a:effectRef idx="1">
            <a:schemeClr val="dk1"/>
          </a:effectRef>
          <a:fontRef idx="minor">
            <a:schemeClr val="dk1"/>
          </a:fontRef>
        </p:style>
        <p:txBody>
          <a:bodyPr anchor="ctr"/>
          <a:lstStyle/>
          <a:p>
            <a:pPr algn="just">
              <a:defRPr/>
            </a:pPr>
            <a:endParaRPr lang="es-MX" sz="1600" b="0" dirty="0">
              <a:solidFill>
                <a:schemeClr val="bg1"/>
              </a:solidFill>
            </a:endParaRPr>
          </a:p>
          <a:p>
            <a:pPr algn="just">
              <a:defRPr/>
            </a:pPr>
            <a:r>
              <a:rPr lang="es-MX" sz="2400" b="0" dirty="0">
                <a:solidFill>
                  <a:schemeClr val="tx1"/>
                </a:solidFill>
              </a:rPr>
              <a:t>“Algunas veces otros niños y niñas, que no eran mis amigos, me llevaban al baño y me ayudaban a subirme a la silla de ruedas. En 1998 tuve un problema con la amiga que me estaba cuidando. Salió embarazada y abandonó la escuela. Pero yo tenía otra amiga, también con discapacidad, y ella se hizo cargo de las cosas que hacía mi primera asistenta. Con ella también tuve un problema. No pudo terminar la escuela porque no tenía dinero para pagar la colegiatura del internado.”</a:t>
            </a:r>
          </a:p>
          <a:p>
            <a:pPr>
              <a:defRPr/>
            </a:pPr>
            <a:endParaRPr lang="es-MX" sz="2000" b="0" i="1" dirty="0">
              <a:solidFill>
                <a:schemeClr val="tx1"/>
              </a:solidFill>
              <a:latin typeface="Britannic Bold" pitchFamily="34" charset="0"/>
            </a:endParaRPr>
          </a:p>
        </p:txBody>
      </p:sp>
      <p:sp>
        <p:nvSpPr>
          <p:cNvPr id="8" name="7 CuadroTexto"/>
          <p:cNvSpPr txBox="1">
            <a:spLocks noChangeArrowheads="1"/>
          </p:cNvSpPr>
          <p:nvPr/>
        </p:nvSpPr>
        <p:spPr bwMode="auto">
          <a:xfrm>
            <a:off x="2051720" y="1426795"/>
            <a:ext cx="4968552" cy="40011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s-MX" sz="2000" b="1" dirty="0">
                <a:solidFill>
                  <a:schemeClr val="tx1">
                    <a:lumMod val="65000"/>
                    <a:lumOff val="35000"/>
                  </a:schemeClr>
                </a:solidFill>
              </a:rPr>
              <a:t>Dependencia</a:t>
            </a:r>
            <a:endParaRPr lang="es-MX" b="1" dirty="0">
              <a:solidFill>
                <a:schemeClr val="tx1">
                  <a:lumMod val="65000"/>
                  <a:lumOff val="35000"/>
                </a:schemeClr>
              </a:solidFill>
            </a:endParaRPr>
          </a:p>
        </p:txBody>
      </p:sp>
      <p:sp>
        <p:nvSpPr>
          <p:cNvPr id="11" name="CuadroTexto 20"/>
          <p:cNvSpPr txBox="1"/>
          <p:nvPr/>
        </p:nvSpPr>
        <p:spPr>
          <a:xfrm>
            <a:off x="3191144" y="389599"/>
            <a:ext cx="4968027" cy="461665"/>
          </a:xfrm>
          <a:prstGeom prst="rect">
            <a:avLst/>
          </a:prstGeom>
          <a:noFill/>
        </p:spPr>
        <p:txBody>
          <a:bodyPr wrap="none" rtlCol="0">
            <a:spAutoFit/>
          </a:bodyPr>
          <a:lstStyle/>
          <a:p>
            <a:pPr algn="ctr"/>
            <a:r>
              <a:rPr lang="es-ES_tradnl" sz="2400" b="1" dirty="0" smtClean="0"/>
              <a:t>Barreras contra la Educación inclusiva</a:t>
            </a:r>
            <a:endParaRPr lang="es-ES_tradnl" sz="2400" b="1" dirty="0"/>
          </a:p>
        </p:txBody>
      </p:sp>
      <p:sp>
        <p:nvSpPr>
          <p:cNvPr id="10" name="9 CuadroTexto"/>
          <p:cNvSpPr txBox="1">
            <a:spLocks noChangeArrowheads="1"/>
          </p:cNvSpPr>
          <p:nvPr/>
        </p:nvSpPr>
        <p:spPr bwMode="auto">
          <a:xfrm>
            <a:off x="2124075" y="5516563"/>
            <a:ext cx="6696075" cy="523875"/>
          </a:xfrm>
          <a:prstGeom prst="rect">
            <a:avLst/>
          </a:prstGeom>
          <a:noFill/>
          <a:ln w="9525">
            <a:noFill/>
            <a:miter lim="800000"/>
            <a:headEnd/>
            <a:tailEnd/>
          </a:ln>
        </p:spPr>
        <p:txBody>
          <a:bodyPr>
            <a:spAutoFit/>
          </a:bodyPr>
          <a:lstStyle/>
          <a:p>
            <a:r>
              <a:rPr lang="es-MX" sz="1400" i="1" dirty="0">
                <a:latin typeface="Verdana" pitchFamily="34" charset="0"/>
              </a:rPr>
              <a:t>Palabras de </a:t>
            </a:r>
            <a:r>
              <a:rPr lang="es-MX" sz="1400" i="1" dirty="0" err="1">
                <a:latin typeface="Verdana" pitchFamily="34" charset="0"/>
              </a:rPr>
              <a:t>Mamello</a:t>
            </a:r>
            <a:r>
              <a:rPr lang="es-MX" sz="1400" i="1" dirty="0">
                <a:latin typeface="Verdana" pitchFamily="34" charset="0"/>
              </a:rPr>
              <a:t>, una niña con discapacidad en una escuela regular. Tomado del boletín de EENET No. 5, p. 10.</a:t>
            </a:r>
            <a:endParaRPr lang="es-MX" sz="1600" dirty="0">
              <a:latin typeface="Verdana" pitchFamily="34" charset="0"/>
            </a:endParaRPr>
          </a:p>
        </p:txBody>
      </p:sp>
    </p:spTree>
    <p:extLst>
      <p:ext uri="{BB962C8B-B14F-4D97-AF65-F5344CB8AC3E}">
        <p14:creationId xmlns:p14="http://schemas.microsoft.com/office/powerpoint/2010/main" val="155176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0" y="232870"/>
            <a:ext cx="9144000" cy="6119736"/>
            <a:chOff x="0" y="232870"/>
            <a:chExt cx="9144000" cy="6119736"/>
          </a:xfrm>
        </p:grpSpPr>
        <p:pic>
          <p:nvPicPr>
            <p:cNvPr id="5" name="Imagen 3" descr="SEP_horizontal_panto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2388"/>
              <a:ext cx="9144000" cy="30218"/>
            </a:xfrm>
            <a:prstGeom prst="rect">
              <a:avLst/>
            </a:prstGeom>
          </p:spPr>
        </p:pic>
        <p:pic>
          <p:nvPicPr>
            <p:cNvPr id="6" name="Imagen 6" descr="SEP_horizontal_WEB-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243" y="232870"/>
              <a:ext cx="2657565" cy="775124"/>
            </a:xfrm>
            <a:prstGeom prst="rect">
              <a:avLst/>
            </a:prstGeom>
          </p:spPr>
        </p:pic>
      </p:grpSp>
      <p:pic>
        <p:nvPicPr>
          <p:cNvPr id="7" name="Picture 10" descr="http://www.sipse.com/imagenes/21092010/21092010169813705.jpg"/>
          <p:cNvPicPr>
            <a:picLocks noChangeAspect="1" noChangeArrowheads="1"/>
          </p:cNvPicPr>
          <p:nvPr/>
        </p:nvPicPr>
        <p:blipFill>
          <a:blip r:embed="rId4" cstate="print"/>
          <a:srcRect/>
          <a:stretch>
            <a:fillRect/>
          </a:stretch>
        </p:blipFill>
        <p:spPr bwMode="auto">
          <a:xfrm>
            <a:off x="1043608" y="1743563"/>
            <a:ext cx="6957343" cy="4565757"/>
          </a:xfrm>
          <a:prstGeom prst="rect">
            <a:avLst/>
          </a:prstGeom>
          <a:ln>
            <a:noFill/>
          </a:ln>
          <a:effectLst>
            <a:outerShdw blurRad="292100" dist="139700" dir="2700000" algn="tl" rotWithShape="0">
              <a:srgbClr val="333333">
                <a:alpha val="65000"/>
              </a:srgbClr>
            </a:outerShdw>
          </a:effectLst>
        </p:spPr>
      </p:pic>
      <p:sp>
        <p:nvSpPr>
          <p:cNvPr id="8" name="3 CuadroTexto"/>
          <p:cNvSpPr txBox="1">
            <a:spLocks noChangeArrowheads="1"/>
          </p:cNvSpPr>
          <p:nvPr/>
        </p:nvSpPr>
        <p:spPr bwMode="auto">
          <a:xfrm>
            <a:off x="1763688" y="1300698"/>
            <a:ext cx="5976664" cy="40011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defPPr>
              <a:defRPr lang="es-MX"/>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s-MX" sz="2000" b="1" dirty="0" smtClean="0">
                <a:solidFill>
                  <a:schemeClr val="tx1">
                    <a:lumMod val="65000"/>
                    <a:lumOff val="35000"/>
                  </a:schemeClr>
                </a:solidFill>
              </a:rPr>
              <a:t>Situaciones de emergencia y refugiados</a:t>
            </a:r>
            <a:endParaRPr lang="es-MX" b="1" dirty="0">
              <a:solidFill>
                <a:schemeClr val="tx1">
                  <a:lumMod val="65000"/>
                  <a:lumOff val="35000"/>
                </a:schemeClr>
              </a:solidFill>
            </a:endParaRPr>
          </a:p>
        </p:txBody>
      </p:sp>
      <p:sp>
        <p:nvSpPr>
          <p:cNvPr id="10" name="CuadroTexto 20"/>
          <p:cNvSpPr txBox="1"/>
          <p:nvPr/>
        </p:nvSpPr>
        <p:spPr>
          <a:xfrm>
            <a:off x="3191144" y="389599"/>
            <a:ext cx="4968027" cy="461665"/>
          </a:xfrm>
          <a:prstGeom prst="rect">
            <a:avLst/>
          </a:prstGeom>
          <a:noFill/>
        </p:spPr>
        <p:txBody>
          <a:bodyPr wrap="none" rtlCol="0">
            <a:spAutoFit/>
          </a:bodyPr>
          <a:lstStyle/>
          <a:p>
            <a:pPr algn="ctr"/>
            <a:r>
              <a:rPr lang="es-ES_tradnl" sz="2400" b="1" dirty="0" smtClean="0"/>
              <a:t>Barreras contra la Educación inclusiva</a:t>
            </a:r>
            <a:endParaRPr lang="es-ES_tradnl" sz="2400" b="1" dirty="0"/>
          </a:p>
        </p:txBody>
      </p:sp>
    </p:spTree>
    <p:extLst>
      <p:ext uri="{BB962C8B-B14F-4D97-AF65-F5344CB8AC3E}">
        <p14:creationId xmlns:p14="http://schemas.microsoft.com/office/powerpoint/2010/main" val="38815340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0" y="232870"/>
            <a:ext cx="9144000" cy="6119736"/>
            <a:chOff x="0" y="232870"/>
            <a:chExt cx="9144000" cy="6119736"/>
          </a:xfrm>
        </p:grpSpPr>
        <p:pic>
          <p:nvPicPr>
            <p:cNvPr id="5" name="Imagen 3" descr="SEP_horizontal_panto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2388"/>
              <a:ext cx="9144000" cy="30218"/>
            </a:xfrm>
            <a:prstGeom prst="rect">
              <a:avLst/>
            </a:prstGeom>
          </p:spPr>
        </p:pic>
        <p:pic>
          <p:nvPicPr>
            <p:cNvPr id="6" name="Imagen 6" descr="SEP_horizontal_WEB-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243" y="232870"/>
              <a:ext cx="2657565" cy="775124"/>
            </a:xfrm>
            <a:prstGeom prst="rect">
              <a:avLst/>
            </a:prstGeom>
          </p:spPr>
        </p:pic>
      </p:grpSp>
      <p:sp>
        <p:nvSpPr>
          <p:cNvPr id="7" name="Rectangle 4"/>
          <p:cNvSpPr txBox="1">
            <a:spLocks/>
          </p:cNvSpPr>
          <p:nvPr/>
        </p:nvSpPr>
        <p:spPr>
          <a:xfrm>
            <a:off x="3563888" y="404672"/>
            <a:ext cx="4464496" cy="431519"/>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s-MX" sz="2400" b="1" dirty="0"/>
              <a:t>Enseñar hoy :</a:t>
            </a:r>
            <a:endParaRPr lang="es-ES" sz="2400" b="1" dirty="0"/>
          </a:p>
        </p:txBody>
      </p:sp>
      <p:sp>
        <p:nvSpPr>
          <p:cNvPr id="8" name="Rectangle 6"/>
          <p:cNvSpPr txBox="1">
            <a:spLocks/>
          </p:cNvSpPr>
          <p:nvPr/>
        </p:nvSpPr>
        <p:spPr>
          <a:xfrm>
            <a:off x="4284663" y="1196975"/>
            <a:ext cx="4402137" cy="4911725"/>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bg2"/>
              </a:buClr>
              <a:buSzPct val="90000"/>
              <a:buFont typeface="Wingdings 2" pitchFamily="18" charset="2"/>
              <a:buNone/>
              <a:tabLst/>
              <a:defRPr/>
            </a:pPr>
            <a:r>
              <a:rPr kumimoji="0" lang="es-MX" sz="2200" i="0" u="none" strike="noStrike" kern="1200" cap="none" spc="0" normalizeH="0" baseline="0" noProof="0" dirty="0" smtClean="0">
                <a:ln>
                  <a:noFill/>
                </a:ln>
                <a:solidFill>
                  <a:schemeClr val="tx1"/>
                </a:solidFill>
                <a:effectLst/>
                <a:uLnTx/>
                <a:uFillTx/>
                <a:latin typeface="+mn-lt"/>
                <a:ea typeface="ヒラギノ角ゴ Pro W3" pitchFamily="-106" charset="-128"/>
                <a:cs typeface="ヒラギノ角ゴ Pro W3" pitchFamily="-106" charset="-128"/>
              </a:rPr>
              <a:t>Es similar a dirigir una orquesta</a:t>
            </a:r>
            <a:r>
              <a:rPr kumimoji="0" lang="es-MX" sz="2200" b="0" i="0" u="none" strike="noStrike" kern="1200" cap="none" spc="0" normalizeH="0" baseline="0" noProof="0" dirty="0" smtClean="0">
                <a:ln>
                  <a:noFill/>
                </a:ln>
                <a:solidFill>
                  <a:schemeClr val="tx1"/>
                </a:solidFill>
                <a:effectLst/>
                <a:uLnTx/>
                <a:uFillTx/>
                <a:latin typeface="+mn-lt"/>
                <a:ea typeface="ヒラギノ角ゴ Pro W3" pitchFamily="-106" charset="-128"/>
                <a:cs typeface="ヒラギノ角ゴ Pro W3" pitchFamily="-106" charset="-128"/>
              </a:rPr>
              <a:t>.</a:t>
            </a:r>
          </a:p>
          <a:p>
            <a:pPr marL="342900" marR="0" lvl="0" indent="-342900" algn="l" defTabSz="914400" rtl="0" eaLnBrk="0" fontAlgn="base" latinLnBrk="0" hangingPunct="0">
              <a:lnSpc>
                <a:spcPct val="100000"/>
              </a:lnSpc>
              <a:spcBef>
                <a:spcPct val="20000"/>
              </a:spcBef>
              <a:spcAft>
                <a:spcPct val="0"/>
              </a:spcAft>
              <a:buClr>
                <a:schemeClr val="bg2"/>
              </a:buClr>
              <a:buSzPct val="90000"/>
              <a:buFont typeface="Wingdings 2" pitchFamily="-106" charset="2"/>
              <a:buChar char="Ü"/>
              <a:tabLst/>
              <a:defRPr/>
            </a:pPr>
            <a:r>
              <a:rPr kumimoji="0" lang="es-MX" sz="2200" b="0" i="0" u="none" strike="noStrike" kern="1200" cap="none" spc="0" normalizeH="0" baseline="0" noProof="0" dirty="0" smtClean="0">
                <a:ln>
                  <a:noFill/>
                </a:ln>
                <a:solidFill>
                  <a:schemeClr val="tx1"/>
                </a:solidFill>
                <a:effectLst/>
                <a:uLnTx/>
                <a:uFillTx/>
                <a:latin typeface="+mn-lt"/>
                <a:ea typeface="ヒラギノ角ゴ Pro W3" pitchFamily="-106" charset="-128"/>
                <a:cs typeface="ヒラギノ角ゴ Pro W3" pitchFamily="-106" charset="-128"/>
              </a:rPr>
              <a:t>Hay que conocer el todo y las partes.</a:t>
            </a:r>
          </a:p>
          <a:p>
            <a:pPr marL="342900" marR="0" lvl="0" indent="-342900" algn="l" defTabSz="914400" rtl="0" eaLnBrk="0" fontAlgn="base" latinLnBrk="0" hangingPunct="0">
              <a:lnSpc>
                <a:spcPct val="100000"/>
              </a:lnSpc>
              <a:spcBef>
                <a:spcPct val="20000"/>
              </a:spcBef>
              <a:spcAft>
                <a:spcPct val="0"/>
              </a:spcAft>
              <a:buClr>
                <a:schemeClr val="bg2"/>
              </a:buClr>
              <a:buSzPct val="90000"/>
              <a:buFont typeface="Wingdings 2" pitchFamily="-106" charset="2"/>
              <a:buChar char="Ü"/>
              <a:tabLst/>
              <a:defRPr/>
            </a:pPr>
            <a:endParaRPr kumimoji="0" lang="es-MX" sz="1000" b="0" i="0" u="none" strike="noStrike" kern="1200" cap="none" spc="0" normalizeH="0" baseline="0" noProof="0" dirty="0" smtClean="0">
              <a:ln>
                <a:noFill/>
              </a:ln>
              <a:solidFill>
                <a:schemeClr val="tx1"/>
              </a:solidFill>
              <a:effectLst/>
              <a:uLnTx/>
              <a:uFillTx/>
              <a:latin typeface="+mn-lt"/>
              <a:ea typeface="ヒラギノ角ゴ Pro W3" pitchFamily="-106" charset="-128"/>
              <a:cs typeface="ヒラギノ角ゴ Pro W3" pitchFamily="-106" charset="-128"/>
            </a:endParaRPr>
          </a:p>
          <a:p>
            <a:pPr marL="342900" marR="0" lvl="0" indent="-342900" algn="l" defTabSz="914400" rtl="0" eaLnBrk="0" fontAlgn="base" latinLnBrk="0" hangingPunct="0">
              <a:lnSpc>
                <a:spcPct val="100000"/>
              </a:lnSpc>
              <a:spcBef>
                <a:spcPct val="20000"/>
              </a:spcBef>
              <a:spcAft>
                <a:spcPct val="0"/>
              </a:spcAft>
              <a:buClr>
                <a:schemeClr val="bg2"/>
              </a:buClr>
              <a:buSzPct val="90000"/>
              <a:buFont typeface="Wingdings 2" pitchFamily="-106" charset="2"/>
              <a:buChar char="Ü"/>
              <a:tabLst/>
              <a:defRPr/>
            </a:pPr>
            <a:r>
              <a:rPr kumimoji="0" lang="es-MX" sz="2200" b="0" i="0" u="none" strike="noStrike" kern="1200" cap="none" spc="0" normalizeH="0" baseline="0" noProof="0" dirty="0" smtClean="0">
                <a:ln>
                  <a:noFill/>
                </a:ln>
                <a:solidFill>
                  <a:schemeClr val="tx1"/>
                </a:solidFill>
                <a:effectLst/>
                <a:uLnTx/>
                <a:uFillTx/>
                <a:latin typeface="+mn-lt"/>
                <a:ea typeface="ヒラギノ角ゴ Pro W3" pitchFamily="-106" charset="-128"/>
                <a:cs typeface="ヒラギノ角ゴ Pro W3" pitchFamily="-106" charset="-128"/>
              </a:rPr>
              <a:t>Formar grupos por afinidad o necesidades de apoyo.</a:t>
            </a:r>
          </a:p>
          <a:p>
            <a:pPr marL="342900" marR="0" lvl="0" indent="-342900" algn="l" defTabSz="914400" rtl="0" eaLnBrk="0" fontAlgn="base" latinLnBrk="0" hangingPunct="0">
              <a:lnSpc>
                <a:spcPct val="100000"/>
              </a:lnSpc>
              <a:spcBef>
                <a:spcPct val="20000"/>
              </a:spcBef>
              <a:spcAft>
                <a:spcPct val="0"/>
              </a:spcAft>
              <a:buClr>
                <a:schemeClr val="bg2"/>
              </a:buClr>
              <a:buSzPct val="90000"/>
              <a:buFont typeface="Wingdings 2" pitchFamily="-106" charset="2"/>
              <a:buChar char="Ü"/>
              <a:tabLst/>
              <a:defRPr/>
            </a:pPr>
            <a:endParaRPr kumimoji="0" lang="es-MX" sz="1000" b="0" i="0" u="none" strike="noStrike" kern="1200" cap="none" spc="0" normalizeH="0" baseline="0" noProof="0" dirty="0" smtClean="0">
              <a:ln>
                <a:noFill/>
              </a:ln>
              <a:solidFill>
                <a:schemeClr val="tx1"/>
              </a:solidFill>
              <a:effectLst/>
              <a:uLnTx/>
              <a:uFillTx/>
              <a:latin typeface="+mn-lt"/>
              <a:ea typeface="ヒラギノ角ゴ Pro W3" pitchFamily="-106" charset="-128"/>
              <a:cs typeface="ヒラギノ角ゴ Pro W3" pitchFamily="-106" charset="-128"/>
            </a:endParaRPr>
          </a:p>
          <a:p>
            <a:pPr marL="342900" marR="0" lvl="0" indent="-342900" algn="l" defTabSz="914400" rtl="0" eaLnBrk="0" fontAlgn="base" latinLnBrk="0" hangingPunct="0">
              <a:lnSpc>
                <a:spcPct val="100000"/>
              </a:lnSpc>
              <a:spcBef>
                <a:spcPct val="20000"/>
              </a:spcBef>
              <a:spcAft>
                <a:spcPct val="0"/>
              </a:spcAft>
              <a:buClr>
                <a:schemeClr val="bg2"/>
              </a:buClr>
              <a:buSzPct val="90000"/>
              <a:buFont typeface="Wingdings 2" pitchFamily="-106" charset="2"/>
              <a:buChar char="Ü"/>
              <a:tabLst/>
              <a:defRPr/>
            </a:pPr>
            <a:r>
              <a:rPr kumimoji="0" lang="es-MX" sz="2200" b="0" i="0" u="none" strike="noStrike" kern="1200" cap="none" spc="0" normalizeH="0" baseline="0" noProof="0" dirty="0" smtClean="0">
                <a:ln>
                  <a:noFill/>
                </a:ln>
                <a:solidFill>
                  <a:schemeClr val="tx1"/>
                </a:solidFill>
                <a:effectLst/>
                <a:uLnTx/>
                <a:uFillTx/>
                <a:latin typeface="+mn-lt"/>
                <a:ea typeface="ヒラギノ角ゴ Pro W3" pitchFamily="-106" charset="-128"/>
                <a:cs typeface="ヒラギノ角ゴ Pro W3" pitchFamily="-106" charset="-128"/>
              </a:rPr>
              <a:t>Manejar diferentes ritmos y formas de tocar.</a:t>
            </a:r>
          </a:p>
          <a:p>
            <a:pPr marL="342900" marR="0" lvl="0" indent="-342900" algn="l" defTabSz="914400" rtl="0" eaLnBrk="0" fontAlgn="base" latinLnBrk="0" hangingPunct="0">
              <a:lnSpc>
                <a:spcPct val="100000"/>
              </a:lnSpc>
              <a:spcBef>
                <a:spcPct val="20000"/>
              </a:spcBef>
              <a:spcAft>
                <a:spcPct val="0"/>
              </a:spcAft>
              <a:buClr>
                <a:schemeClr val="bg2"/>
              </a:buClr>
              <a:buSzPct val="90000"/>
              <a:buFont typeface="Wingdings 2" pitchFamily="-106" charset="2"/>
              <a:buChar char="Ü"/>
              <a:tabLst/>
              <a:defRPr/>
            </a:pPr>
            <a:endParaRPr kumimoji="0" lang="es-MX" sz="1000" b="0" i="0" u="none" strike="noStrike" kern="1200" cap="none" spc="0" normalizeH="0" baseline="0" noProof="0" dirty="0" smtClean="0">
              <a:ln>
                <a:noFill/>
              </a:ln>
              <a:solidFill>
                <a:schemeClr val="tx1"/>
              </a:solidFill>
              <a:effectLst/>
              <a:uLnTx/>
              <a:uFillTx/>
              <a:latin typeface="+mn-lt"/>
              <a:ea typeface="ヒラギノ角ゴ Pro W3" pitchFamily="-106" charset="-128"/>
              <a:cs typeface="ヒラギノ角ゴ Pro W3" pitchFamily="-106" charset="-128"/>
            </a:endParaRPr>
          </a:p>
          <a:p>
            <a:pPr marL="342900" marR="0" lvl="0" indent="-342900" algn="l" defTabSz="914400" rtl="0" eaLnBrk="0" fontAlgn="base" latinLnBrk="0" hangingPunct="0">
              <a:lnSpc>
                <a:spcPct val="100000"/>
              </a:lnSpc>
              <a:spcBef>
                <a:spcPct val="20000"/>
              </a:spcBef>
              <a:spcAft>
                <a:spcPct val="0"/>
              </a:spcAft>
              <a:buClr>
                <a:schemeClr val="bg2"/>
              </a:buClr>
              <a:buSzPct val="90000"/>
              <a:buFont typeface="Wingdings 2" pitchFamily="-106" charset="2"/>
              <a:buChar char="Ü"/>
              <a:tabLst/>
              <a:defRPr/>
            </a:pPr>
            <a:r>
              <a:rPr kumimoji="0" lang="es-MX" sz="2200" b="0" i="0" u="none" strike="noStrike" kern="1200" cap="none" spc="0" normalizeH="0" baseline="0" noProof="0" dirty="0" smtClean="0">
                <a:ln>
                  <a:noFill/>
                </a:ln>
                <a:solidFill>
                  <a:schemeClr val="tx1"/>
                </a:solidFill>
                <a:effectLst/>
                <a:uLnTx/>
                <a:uFillTx/>
                <a:latin typeface="+mn-lt"/>
                <a:ea typeface="ヒラギノ角ゴ Pro W3" pitchFamily="-106" charset="-128"/>
                <a:cs typeface="ヒラギノ角ゴ Pro W3" pitchFamily="-106" charset="-128"/>
              </a:rPr>
              <a:t>Saber cuándo se requieren cambios e indicaciones.</a:t>
            </a:r>
          </a:p>
          <a:p>
            <a:pPr marL="342900" marR="0" lvl="0" indent="-342900" algn="l" defTabSz="914400" rtl="0" eaLnBrk="0" fontAlgn="base" latinLnBrk="0" hangingPunct="0">
              <a:lnSpc>
                <a:spcPct val="100000"/>
              </a:lnSpc>
              <a:spcBef>
                <a:spcPct val="20000"/>
              </a:spcBef>
              <a:spcAft>
                <a:spcPct val="0"/>
              </a:spcAft>
              <a:buClr>
                <a:schemeClr val="bg2"/>
              </a:buClr>
              <a:buSzPct val="90000"/>
              <a:buFont typeface="Wingdings 2" pitchFamily="-106" charset="2"/>
              <a:buChar char="Ü"/>
              <a:tabLst/>
              <a:defRPr/>
            </a:pPr>
            <a:endParaRPr kumimoji="0" lang="es-MX" sz="1000" b="0" i="0" u="none" strike="noStrike" kern="1200" cap="none" spc="0" normalizeH="0" baseline="0" noProof="0" dirty="0" smtClean="0">
              <a:ln>
                <a:noFill/>
              </a:ln>
              <a:solidFill>
                <a:schemeClr val="tx1"/>
              </a:solidFill>
              <a:effectLst/>
              <a:uLnTx/>
              <a:uFillTx/>
              <a:latin typeface="+mn-lt"/>
              <a:ea typeface="ヒラギノ角ゴ Pro W3" pitchFamily="-106" charset="-128"/>
              <a:cs typeface="ヒラギノ角ゴ Pro W3" pitchFamily="-106" charset="-128"/>
            </a:endParaRPr>
          </a:p>
          <a:p>
            <a:pPr marL="342900" marR="0" lvl="0" indent="-342900" algn="l" defTabSz="914400" rtl="0" eaLnBrk="0" fontAlgn="base" latinLnBrk="0" hangingPunct="0">
              <a:lnSpc>
                <a:spcPct val="100000"/>
              </a:lnSpc>
              <a:spcBef>
                <a:spcPct val="20000"/>
              </a:spcBef>
              <a:spcAft>
                <a:spcPct val="0"/>
              </a:spcAft>
              <a:buClr>
                <a:schemeClr val="bg2"/>
              </a:buClr>
              <a:buSzPct val="90000"/>
              <a:buFont typeface="Wingdings 2" pitchFamily="-106" charset="2"/>
              <a:buChar char="Ü"/>
              <a:tabLst/>
              <a:defRPr/>
            </a:pPr>
            <a:r>
              <a:rPr kumimoji="0" lang="es-MX" sz="2200" b="0" i="0" u="none" strike="noStrike" kern="1200" cap="none" spc="0" normalizeH="0" baseline="0" noProof="0" dirty="0" smtClean="0">
                <a:ln>
                  <a:noFill/>
                </a:ln>
                <a:solidFill>
                  <a:schemeClr val="tx1"/>
                </a:solidFill>
                <a:effectLst/>
                <a:uLnTx/>
                <a:uFillTx/>
                <a:latin typeface="+mn-lt"/>
                <a:ea typeface="ヒラギノ角ゴ Pro W3" pitchFamily="-106" charset="-128"/>
                <a:cs typeface="ヒラギノ角ゴ Pro W3" pitchFamily="-106" charset="-128"/>
              </a:rPr>
              <a:t>Tener la capacidad de disfrutar de la melodía en su conjunto.</a:t>
            </a:r>
            <a:endParaRPr kumimoji="0" lang="es-ES" sz="2200" b="0" i="0" u="none" strike="noStrike" kern="1200" cap="none" spc="0" normalizeH="0" baseline="0" noProof="0" dirty="0" smtClean="0">
              <a:ln>
                <a:noFill/>
              </a:ln>
              <a:solidFill>
                <a:schemeClr val="tx1"/>
              </a:solidFill>
              <a:effectLst/>
              <a:uLnTx/>
              <a:uFillTx/>
              <a:latin typeface="+mn-lt"/>
              <a:ea typeface="ヒラギノ角ゴ Pro W3" pitchFamily="-106" charset="-128"/>
              <a:cs typeface="ヒラギノ角ゴ Pro W3" pitchFamily="-106" charset="-128"/>
            </a:endParaRPr>
          </a:p>
        </p:txBody>
      </p:sp>
      <p:pic>
        <p:nvPicPr>
          <p:cNvPr id="9" name="Picture 2" descr="Orquesta_Filarmonica_y_Coro_de_la_UNAM"/>
          <p:cNvPicPr>
            <a:picLocks noChangeAspect="1" noChangeArrowheads="1"/>
          </p:cNvPicPr>
          <p:nvPr/>
        </p:nvPicPr>
        <p:blipFill>
          <a:blip r:embed="rId4" cstate="print"/>
          <a:srcRect/>
          <a:stretch>
            <a:fillRect/>
          </a:stretch>
        </p:blipFill>
        <p:spPr bwMode="auto">
          <a:xfrm>
            <a:off x="611560" y="1268760"/>
            <a:ext cx="3333750" cy="2505076"/>
          </a:xfrm>
          <a:prstGeom prst="rect">
            <a:avLst/>
          </a:prstGeom>
          <a:noFill/>
        </p:spPr>
      </p:pic>
      <p:pic>
        <p:nvPicPr>
          <p:cNvPr id="10" name="Picture 4" descr="http://24.media.tumblr.com/tumblr_mdp5oaWJyq1r13y2ao1_500.jpg"/>
          <p:cNvPicPr>
            <a:picLocks noChangeAspect="1" noChangeArrowheads="1"/>
          </p:cNvPicPr>
          <p:nvPr/>
        </p:nvPicPr>
        <p:blipFill>
          <a:blip r:embed="rId5" cstate="print"/>
          <a:srcRect/>
          <a:stretch>
            <a:fillRect/>
          </a:stretch>
        </p:blipFill>
        <p:spPr bwMode="auto">
          <a:xfrm>
            <a:off x="251520" y="4293096"/>
            <a:ext cx="3863025" cy="2356445"/>
          </a:xfrm>
          <a:prstGeom prst="rect">
            <a:avLst/>
          </a:prstGeom>
          <a:noFill/>
        </p:spPr>
      </p:pic>
    </p:spTree>
    <p:extLst>
      <p:ext uri="{BB962C8B-B14F-4D97-AF65-F5344CB8AC3E}">
        <p14:creationId xmlns:p14="http://schemas.microsoft.com/office/powerpoint/2010/main" val="240451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0" y="232870"/>
            <a:ext cx="9144000" cy="6119736"/>
            <a:chOff x="0" y="232870"/>
            <a:chExt cx="9144000" cy="6119736"/>
          </a:xfrm>
        </p:grpSpPr>
        <p:pic>
          <p:nvPicPr>
            <p:cNvPr id="5" name="Imagen 3" descr="SEP_horizontal_panto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2388"/>
              <a:ext cx="9144000" cy="30218"/>
            </a:xfrm>
            <a:prstGeom prst="rect">
              <a:avLst/>
            </a:prstGeom>
          </p:spPr>
        </p:pic>
        <p:pic>
          <p:nvPicPr>
            <p:cNvPr id="6" name="Imagen 6" descr="SEP_horizontal_WEB-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243" y="232870"/>
              <a:ext cx="2657565" cy="775124"/>
            </a:xfrm>
            <a:prstGeom prst="rect">
              <a:avLst/>
            </a:prstGeom>
          </p:spPr>
        </p:pic>
      </p:grpSp>
      <p:sp>
        <p:nvSpPr>
          <p:cNvPr id="7" name="6 CuadroTexto"/>
          <p:cNvSpPr txBox="1"/>
          <p:nvPr/>
        </p:nvSpPr>
        <p:spPr>
          <a:xfrm>
            <a:off x="2721564" y="1782404"/>
            <a:ext cx="3528392" cy="4708981"/>
          </a:xfrm>
          <a:prstGeom prst="rect">
            <a:avLst/>
          </a:prstGeom>
          <a:noFill/>
        </p:spPr>
        <p:txBody>
          <a:bodyPr wrap="square" rtlCol="0">
            <a:spAutoFit/>
          </a:bodyPr>
          <a:lstStyle/>
          <a:p>
            <a:pPr marL="342900" indent="-342900">
              <a:lnSpc>
                <a:spcPct val="150000"/>
              </a:lnSpc>
              <a:buFont typeface="Wingdings" pitchFamily="2" charset="2"/>
              <a:buChar char="ü"/>
            </a:pPr>
            <a:r>
              <a:rPr lang="es-MX" sz="2000" b="0" dirty="0" smtClean="0"/>
              <a:t> Viviana</a:t>
            </a:r>
          </a:p>
          <a:p>
            <a:pPr marL="342900" indent="-342900">
              <a:lnSpc>
                <a:spcPct val="150000"/>
              </a:lnSpc>
              <a:buFont typeface="Wingdings" pitchFamily="2" charset="2"/>
              <a:buChar char="ü"/>
            </a:pPr>
            <a:r>
              <a:rPr lang="es-MX" sz="2000" dirty="0"/>
              <a:t> </a:t>
            </a:r>
            <a:r>
              <a:rPr lang="es-MX" sz="2000" dirty="0" smtClean="0"/>
              <a:t>Francisco</a:t>
            </a:r>
            <a:endParaRPr lang="es-MX" sz="2000" b="0" dirty="0" smtClean="0"/>
          </a:p>
          <a:p>
            <a:pPr marL="342900" indent="-342900">
              <a:lnSpc>
                <a:spcPct val="150000"/>
              </a:lnSpc>
              <a:buFont typeface="Wingdings" pitchFamily="2" charset="2"/>
              <a:buChar char="ü"/>
            </a:pPr>
            <a:r>
              <a:rPr lang="es-MX" sz="2000" b="0" dirty="0" smtClean="0"/>
              <a:t> Johan </a:t>
            </a:r>
          </a:p>
          <a:p>
            <a:pPr marL="342900" indent="-342900">
              <a:lnSpc>
                <a:spcPct val="150000"/>
              </a:lnSpc>
              <a:buFont typeface="Wingdings" pitchFamily="2" charset="2"/>
              <a:buChar char="ü"/>
            </a:pPr>
            <a:r>
              <a:rPr lang="es-MX" sz="2000" b="0" dirty="0" smtClean="0"/>
              <a:t> </a:t>
            </a:r>
            <a:r>
              <a:rPr lang="es-MX" sz="2000" b="0" dirty="0" err="1" smtClean="0"/>
              <a:t>Montsserrat</a:t>
            </a:r>
            <a:endParaRPr lang="es-MX" sz="2000" b="0" dirty="0" smtClean="0"/>
          </a:p>
          <a:p>
            <a:pPr marL="342900" indent="-342900">
              <a:lnSpc>
                <a:spcPct val="150000"/>
              </a:lnSpc>
              <a:buFont typeface="Wingdings" pitchFamily="2" charset="2"/>
              <a:buChar char="ü"/>
            </a:pPr>
            <a:r>
              <a:rPr lang="es-MX" sz="2000" b="0" dirty="0" smtClean="0"/>
              <a:t> Gabriel, Ángel y Guadalupe </a:t>
            </a:r>
          </a:p>
          <a:p>
            <a:pPr marL="342900" indent="-342900">
              <a:lnSpc>
                <a:spcPct val="150000"/>
              </a:lnSpc>
              <a:buFont typeface="Wingdings" pitchFamily="2" charset="2"/>
              <a:buChar char="ü"/>
            </a:pPr>
            <a:r>
              <a:rPr lang="es-MX" sz="2000" b="0" dirty="0" smtClean="0"/>
              <a:t> Miguel </a:t>
            </a:r>
          </a:p>
          <a:p>
            <a:pPr marL="342900" indent="-342900">
              <a:lnSpc>
                <a:spcPct val="150000"/>
              </a:lnSpc>
              <a:buFont typeface="Wingdings" pitchFamily="2" charset="2"/>
              <a:buChar char="ü"/>
            </a:pPr>
            <a:r>
              <a:rPr lang="es-MX" sz="2000" b="0" dirty="0" smtClean="0"/>
              <a:t> </a:t>
            </a:r>
            <a:r>
              <a:rPr lang="es-MX" sz="2000" b="0" dirty="0" err="1" smtClean="0"/>
              <a:t>Zurisadai</a:t>
            </a:r>
            <a:endParaRPr lang="es-MX" sz="2000" b="0" dirty="0" smtClean="0"/>
          </a:p>
          <a:p>
            <a:pPr marL="342900" indent="-342900">
              <a:lnSpc>
                <a:spcPct val="150000"/>
              </a:lnSpc>
              <a:buFont typeface="Wingdings" pitchFamily="2" charset="2"/>
              <a:buChar char="ü"/>
            </a:pPr>
            <a:r>
              <a:rPr lang="es-MX" sz="2000" b="0" dirty="0" smtClean="0"/>
              <a:t> Enrique </a:t>
            </a:r>
          </a:p>
          <a:p>
            <a:pPr marL="342900" indent="-342900">
              <a:lnSpc>
                <a:spcPct val="150000"/>
              </a:lnSpc>
              <a:buFont typeface="Wingdings" pitchFamily="2" charset="2"/>
              <a:buChar char="ü"/>
            </a:pPr>
            <a:r>
              <a:rPr lang="es-MX" sz="2000" b="0" dirty="0" smtClean="0"/>
              <a:t>Nayarit</a:t>
            </a:r>
          </a:p>
          <a:p>
            <a:pPr marL="342900" indent="-342900">
              <a:lnSpc>
                <a:spcPct val="150000"/>
              </a:lnSpc>
              <a:buFont typeface="Wingdings" pitchFamily="2" charset="2"/>
              <a:buChar char="ü"/>
            </a:pPr>
            <a:r>
              <a:rPr lang="es-MX" sz="2000" b="0" dirty="0" smtClean="0"/>
              <a:t>Nacho</a:t>
            </a:r>
          </a:p>
        </p:txBody>
      </p:sp>
      <p:sp>
        <p:nvSpPr>
          <p:cNvPr id="8" name="CuadroTexto 20"/>
          <p:cNvSpPr txBox="1"/>
          <p:nvPr/>
        </p:nvSpPr>
        <p:spPr>
          <a:xfrm>
            <a:off x="4139952" y="358822"/>
            <a:ext cx="2388795" cy="461665"/>
          </a:xfrm>
          <a:prstGeom prst="rect">
            <a:avLst/>
          </a:prstGeom>
          <a:noFill/>
        </p:spPr>
        <p:txBody>
          <a:bodyPr wrap="none" rtlCol="0">
            <a:spAutoFit/>
          </a:bodyPr>
          <a:lstStyle/>
          <a:p>
            <a:r>
              <a:rPr lang="es-ES_tradnl" sz="2400" b="1" dirty="0" smtClean="0"/>
              <a:t>Y tú qué harías….</a:t>
            </a:r>
            <a:endParaRPr lang="es-ES_tradnl" sz="2400" b="1" dirty="0"/>
          </a:p>
        </p:txBody>
      </p:sp>
      <p:sp>
        <p:nvSpPr>
          <p:cNvPr id="2" name="1 Rectángulo"/>
          <p:cNvSpPr/>
          <p:nvPr/>
        </p:nvSpPr>
        <p:spPr>
          <a:xfrm>
            <a:off x="467544" y="1397963"/>
            <a:ext cx="4018216" cy="369332"/>
          </a:xfrm>
          <a:prstGeom prst="rect">
            <a:avLst/>
          </a:prstGeom>
        </p:spPr>
        <p:txBody>
          <a:bodyPr wrap="none">
            <a:spAutoFit/>
          </a:bodyPr>
          <a:lstStyle/>
          <a:p>
            <a:r>
              <a:rPr lang="es-MX" b="1" dirty="0"/>
              <a:t>Para favorecer la inclusión educativa de:</a:t>
            </a:r>
          </a:p>
        </p:txBody>
      </p:sp>
    </p:spTree>
    <p:extLst>
      <p:ext uri="{BB962C8B-B14F-4D97-AF65-F5344CB8AC3E}">
        <p14:creationId xmlns:p14="http://schemas.microsoft.com/office/powerpoint/2010/main" val="24554916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0" y="232870"/>
            <a:ext cx="9144000" cy="6119736"/>
            <a:chOff x="0" y="232870"/>
            <a:chExt cx="9144000" cy="6119736"/>
          </a:xfrm>
        </p:grpSpPr>
        <p:pic>
          <p:nvPicPr>
            <p:cNvPr id="5" name="Imagen 3" descr="SEP_horizontal_panto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2388"/>
              <a:ext cx="9144000" cy="30218"/>
            </a:xfrm>
            <a:prstGeom prst="rect">
              <a:avLst/>
            </a:prstGeom>
          </p:spPr>
        </p:pic>
        <p:pic>
          <p:nvPicPr>
            <p:cNvPr id="6" name="Imagen 6" descr="SEP_horizontal_WEB-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243" y="232870"/>
              <a:ext cx="2657565" cy="775124"/>
            </a:xfrm>
            <a:prstGeom prst="rect">
              <a:avLst/>
            </a:prstGeom>
          </p:spPr>
        </p:pic>
      </p:grpSp>
      <p:sp>
        <p:nvSpPr>
          <p:cNvPr id="7" name="CuadroTexto 8"/>
          <p:cNvSpPr txBox="1"/>
          <p:nvPr/>
        </p:nvSpPr>
        <p:spPr>
          <a:xfrm>
            <a:off x="3131840" y="357166"/>
            <a:ext cx="5667272" cy="461665"/>
          </a:xfrm>
          <a:prstGeom prst="rect">
            <a:avLst/>
          </a:prstGeom>
          <a:noFill/>
        </p:spPr>
        <p:txBody>
          <a:bodyPr wrap="square" rtlCol="0">
            <a:spAutoFit/>
          </a:bodyPr>
          <a:lstStyle/>
          <a:p>
            <a:r>
              <a:rPr lang="es-ES_tradnl" sz="2400" b="1" dirty="0" smtClean="0"/>
              <a:t>Actividad: Y tú qué harías. …</a:t>
            </a:r>
            <a:endParaRPr lang="es-ES_tradnl" sz="2400" b="1" dirty="0"/>
          </a:p>
        </p:txBody>
      </p:sp>
      <p:sp>
        <p:nvSpPr>
          <p:cNvPr id="8" name="CuadroTexto 8"/>
          <p:cNvSpPr txBox="1"/>
          <p:nvPr/>
        </p:nvSpPr>
        <p:spPr>
          <a:xfrm>
            <a:off x="500034" y="1357299"/>
            <a:ext cx="8227640" cy="4647426"/>
          </a:xfrm>
          <a:prstGeom prst="rect">
            <a:avLst/>
          </a:prstGeom>
          <a:noFill/>
        </p:spPr>
        <p:txBody>
          <a:bodyPr wrap="square" rtlCol="0">
            <a:spAutoFit/>
          </a:bodyPr>
          <a:lstStyle/>
          <a:p>
            <a:pPr algn="just"/>
            <a:r>
              <a:rPr lang="es-ES_tradnl" sz="2000" dirty="0" smtClean="0"/>
              <a:t>Instrucciones: </a:t>
            </a:r>
            <a:r>
              <a:rPr lang="es-ES_tradnl" sz="2000" b="0" dirty="0" smtClean="0"/>
              <a:t>De la experiencia exitosa asignada escriba  que elementos la hacen ser una experiencia inclusiva y cuáles le faltan para que se considere una experiencia inclusiva.  </a:t>
            </a:r>
          </a:p>
          <a:p>
            <a:pPr algn="just"/>
            <a:endParaRPr lang="es-ES_tradnl" sz="2000" b="0" dirty="0" smtClean="0"/>
          </a:p>
          <a:p>
            <a:pPr algn="just"/>
            <a:r>
              <a:rPr lang="es-ES_tradnl" sz="2000" b="0" dirty="0" smtClean="0"/>
              <a:t>Podrá apoyarse en los siguientes elementos: </a:t>
            </a:r>
          </a:p>
          <a:p>
            <a:pPr algn="ctr"/>
            <a:r>
              <a:rPr lang="es-ES_tradnl" sz="2000" b="0" dirty="0" smtClean="0"/>
              <a:t>Familia</a:t>
            </a:r>
          </a:p>
          <a:p>
            <a:pPr algn="ctr"/>
            <a:r>
              <a:rPr lang="es-ES_tradnl" sz="2000" b="0" dirty="0" smtClean="0"/>
              <a:t>Alumno</a:t>
            </a:r>
          </a:p>
          <a:p>
            <a:pPr algn="ctr"/>
            <a:r>
              <a:rPr lang="es-ES_tradnl" sz="2000" b="0" dirty="0" smtClean="0"/>
              <a:t>Sociedad</a:t>
            </a:r>
          </a:p>
          <a:p>
            <a:pPr algn="ctr"/>
            <a:r>
              <a:rPr lang="es-ES_tradnl" sz="2000" b="0" dirty="0" smtClean="0"/>
              <a:t>Autoridades Educativas </a:t>
            </a:r>
          </a:p>
          <a:p>
            <a:pPr algn="ctr"/>
            <a:r>
              <a:rPr lang="es-ES_tradnl" sz="2000" b="0" dirty="0" smtClean="0"/>
              <a:t>Compañeros</a:t>
            </a:r>
          </a:p>
          <a:p>
            <a:pPr algn="ctr"/>
            <a:r>
              <a:rPr lang="es-ES_tradnl" sz="2000" b="0" dirty="0" smtClean="0"/>
              <a:t>Escuela</a:t>
            </a:r>
          </a:p>
          <a:p>
            <a:pPr algn="ctr"/>
            <a:r>
              <a:rPr lang="es-ES_tradnl" sz="2000" b="0" dirty="0" smtClean="0"/>
              <a:t>Infraestructura   </a:t>
            </a:r>
          </a:p>
          <a:p>
            <a:endParaRPr lang="es-ES_tradnl" sz="2800" b="0" dirty="0" smtClean="0"/>
          </a:p>
          <a:p>
            <a:r>
              <a:rPr lang="es-ES_tradnl" sz="2800" b="0" dirty="0" smtClean="0"/>
              <a:t> </a:t>
            </a:r>
            <a:endParaRPr lang="es-ES_tradnl" sz="2800" b="0" dirty="0"/>
          </a:p>
        </p:txBody>
      </p:sp>
      <p:graphicFrame>
        <p:nvGraphicFramePr>
          <p:cNvPr id="9" name="8 Tabla"/>
          <p:cNvGraphicFramePr>
            <a:graphicFrameLocks noGrp="1"/>
          </p:cNvGraphicFramePr>
          <p:nvPr>
            <p:extLst>
              <p:ext uri="{D42A27DB-BD31-4B8C-83A1-F6EECF244321}">
                <p14:modId xmlns:p14="http://schemas.microsoft.com/office/powerpoint/2010/main" val="1942385799"/>
              </p:ext>
            </p:extLst>
          </p:nvPr>
        </p:nvGraphicFramePr>
        <p:xfrm>
          <a:off x="1524000" y="5200992"/>
          <a:ext cx="6096000" cy="103632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s-MX" sz="2800" dirty="0" smtClean="0"/>
                        <a:t>Existentes</a:t>
                      </a:r>
                      <a:endParaRPr lang="es-MX" sz="2800" dirty="0"/>
                    </a:p>
                  </a:txBody>
                  <a:tcPr/>
                </a:tc>
                <a:tc>
                  <a:txBody>
                    <a:bodyPr/>
                    <a:lstStyle/>
                    <a:p>
                      <a:r>
                        <a:rPr lang="es-MX" sz="2800" dirty="0" smtClean="0"/>
                        <a:t>No existentes</a:t>
                      </a:r>
                      <a:endParaRPr lang="es-MX" sz="2800" dirty="0"/>
                    </a:p>
                  </a:txBody>
                  <a:tcPr/>
                </a:tc>
              </a:tr>
              <a:tr h="370840">
                <a:tc>
                  <a:txBody>
                    <a:bodyPr/>
                    <a:lstStyle/>
                    <a:p>
                      <a:endParaRPr lang="es-MX" sz="2800"/>
                    </a:p>
                  </a:txBody>
                  <a:tcPr/>
                </a:tc>
                <a:tc>
                  <a:txBody>
                    <a:bodyPr/>
                    <a:lstStyle/>
                    <a:p>
                      <a:endParaRPr lang="es-MX" sz="2800" dirty="0"/>
                    </a:p>
                  </a:txBody>
                  <a:tcPr/>
                </a:tc>
              </a:tr>
            </a:tbl>
          </a:graphicData>
        </a:graphic>
      </p:graphicFrame>
    </p:spTree>
    <p:extLst>
      <p:ext uri="{BB962C8B-B14F-4D97-AF65-F5344CB8AC3E}">
        <p14:creationId xmlns:p14="http://schemas.microsoft.com/office/powerpoint/2010/main" val="30575167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0" y="232870"/>
            <a:ext cx="9144000" cy="6119736"/>
            <a:chOff x="0" y="232870"/>
            <a:chExt cx="9144000" cy="6119736"/>
          </a:xfrm>
        </p:grpSpPr>
        <p:pic>
          <p:nvPicPr>
            <p:cNvPr id="5" name="Imagen 3" descr="SEP_horizontal_panto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2388"/>
              <a:ext cx="9144000" cy="30218"/>
            </a:xfrm>
            <a:prstGeom prst="rect">
              <a:avLst/>
            </a:prstGeom>
          </p:spPr>
        </p:pic>
        <p:pic>
          <p:nvPicPr>
            <p:cNvPr id="6" name="Imagen 6" descr="SEP_horizontal_WEB-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243" y="232870"/>
              <a:ext cx="2657565" cy="775124"/>
            </a:xfrm>
            <a:prstGeom prst="rect">
              <a:avLst/>
            </a:prstGeom>
          </p:spPr>
        </p:pic>
      </p:grpSp>
      <p:sp>
        <p:nvSpPr>
          <p:cNvPr id="7" name="6 Rectángulo"/>
          <p:cNvSpPr/>
          <p:nvPr/>
        </p:nvSpPr>
        <p:spPr>
          <a:xfrm>
            <a:off x="467544" y="1362256"/>
            <a:ext cx="8248462" cy="3416320"/>
          </a:xfrm>
          <a:prstGeom prst="rect">
            <a:avLst/>
          </a:prstGeom>
        </p:spPr>
        <p:txBody>
          <a:bodyPr wrap="square">
            <a:spAutoFit/>
          </a:bodyPr>
          <a:lstStyle/>
          <a:p>
            <a:pPr algn="just"/>
            <a:r>
              <a:rPr lang="es-ES" altLang="ko-KR" sz="2400" b="1" dirty="0">
                <a:latin typeface="Arial" pitchFamily="34" charset="0"/>
                <a:cs typeface="Arial" pitchFamily="34" charset="0"/>
              </a:rPr>
              <a:t>“</a:t>
            </a:r>
            <a:r>
              <a:rPr lang="es-ES" altLang="ko-KR" sz="2400" dirty="0">
                <a:latin typeface="Arial" pitchFamily="34" charset="0"/>
                <a:cs typeface="Arial" pitchFamily="34" charset="0"/>
              </a:rPr>
              <a:t>Las escuelas inclusivas no acogen sólo a aquellos estudiantes cuyas necesidades se adaptan a las características del aula y a los recursos disponibles, sino a todos los que acuden a </a:t>
            </a:r>
            <a:r>
              <a:rPr lang="es-ES" altLang="ko-KR" sz="2400" dirty="0" smtClean="0">
                <a:latin typeface="Arial" pitchFamily="34" charset="0"/>
                <a:cs typeface="Arial" pitchFamily="34" charset="0"/>
              </a:rPr>
              <a:t>ella; </a:t>
            </a:r>
            <a:r>
              <a:rPr lang="es-ES" altLang="ko-KR" sz="2400" dirty="0">
                <a:latin typeface="Arial" pitchFamily="34" charset="0"/>
                <a:cs typeface="Arial" pitchFamily="34" charset="0"/>
              </a:rPr>
              <a:t>es la escuela la que se adapta para atenderlos adecuadamente a todos. </a:t>
            </a:r>
          </a:p>
          <a:p>
            <a:pPr algn="just"/>
            <a:endParaRPr lang="es-ES" altLang="ko-KR" sz="2400" dirty="0">
              <a:latin typeface="Arial" pitchFamily="34" charset="0"/>
              <a:cs typeface="Arial" pitchFamily="34" charset="0"/>
            </a:endParaRPr>
          </a:p>
          <a:p>
            <a:pPr algn="just"/>
            <a:r>
              <a:rPr lang="es-ES" altLang="ko-KR" sz="2400" dirty="0">
                <a:latin typeface="Arial" pitchFamily="34" charset="0"/>
                <a:cs typeface="Arial" pitchFamily="34" charset="0"/>
              </a:rPr>
              <a:t>La pedagogía se centra en el niño y en brindar las oportunidades para </a:t>
            </a:r>
            <a:r>
              <a:rPr lang="es-ES" altLang="ko-KR" sz="2400" dirty="0" smtClean="0">
                <a:latin typeface="Arial" pitchFamily="34" charset="0"/>
                <a:cs typeface="Arial" pitchFamily="34" charset="0"/>
              </a:rPr>
              <a:t>que todos </a:t>
            </a:r>
            <a:r>
              <a:rPr lang="es-ES" altLang="ko-KR" sz="2400" dirty="0">
                <a:latin typeface="Arial" pitchFamily="34" charset="0"/>
                <a:cs typeface="Arial" pitchFamily="34" charset="0"/>
              </a:rPr>
              <a:t>aprendan juntos, de y con sus compañeros</a:t>
            </a:r>
            <a:r>
              <a:rPr lang="es-ES" altLang="ko-KR" sz="2400" b="1" dirty="0">
                <a:latin typeface="Arial" pitchFamily="34" charset="0"/>
                <a:cs typeface="Arial" pitchFamily="34" charset="0"/>
              </a:rPr>
              <a:t>”</a:t>
            </a:r>
            <a:r>
              <a:rPr lang="es-ES" altLang="ko-KR" sz="2400" dirty="0">
                <a:latin typeface="Arial" pitchFamily="34" charset="0"/>
                <a:cs typeface="Arial" pitchFamily="34" charset="0"/>
              </a:rPr>
              <a:t>. </a:t>
            </a:r>
          </a:p>
        </p:txBody>
      </p:sp>
      <p:sp>
        <p:nvSpPr>
          <p:cNvPr id="8" name="7 Rectángulo"/>
          <p:cNvSpPr/>
          <p:nvPr/>
        </p:nvSpPr>
        <p:spPr>
          <a:xfrm>
            <a:off x="6644304" y="5219908"/>
            <a:ext cx="1838966" cy="369332"/>
          </a:xfrm>
          <a:prstGeom prst="rect">
            <a:avLst/>
          </a:prstGeom>
        </p:spPr>
        <p:txBody>
          <a:bodyPr wrap="none">
            <a:spAutoFit/>
          </a:bodyPr>
          <a:lstStyle/>
          <a:p>
            <a:pPr algn="ctr"/>
            <a:r>
              <a:rPr lang="es-ES" altLang="ko-KR" i="1" dirty="0" err="1" smtClean="0">
                <a:latin typeface="Arial" pitchFamily="34" charset="0"/>
                <a:cs typeface="Arial" pitchFamily="34" charset="0"/>
              </a:rPr>
              <a:t>Stainback</a:t>
            </a:r>
            <a:r>
              <a:rPr lang="es-ES" altLang="ko-KR" i="1" dirty="0" smtClean="0">
                <a:latin typeface="Arial" pitchFamily="34" charset="0"/>
                <a:cs typeface="Arial" pitchFamily="34" charset="0"/>
              </a:rPr>
              <a:t>, </a:t>
            </a:r>
            <a:r>
              <a:rPr lang="es-ES" altLang="ko-KR" i="1" dirty="0">
                <a:latin typeface="Arial" pitchFamily="34" charset="0"/>
                <a:cs typeface="Arial" pitchFamily="34" charset="0"/>
              </a:rPr>
              <a:t>2001</a:t>
            </a:r>
            <a:endParaRPr lang="es-MX" i="1" dirty="0">
              <a:latin typeface="Arial" pitchFamily="34" charset="0"/>
              <a:cs typeface="Arial" pitchFamily="34" charset="0"/>
            </a:endParaRPr>
          </a:p>
        </p:txBody>
      </p:sp>
    </p:spTree>
    <p:extLst>
      <p:ext uri="{BB962C8B-B14F-4D97-AF65-F5344CB8AC3E}">
        <p14:creationId xmlns:p14="http://schemas.microsoft.com/office/powerpoint/2010/main" val="20182424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0" y="232870"/>
            <a:ext cx="9144000" cy="6119736"/>
            <a:chOff x="0" y="232870"/>
            <a:chExt cx="9144000" cy="6119736"/>
          </a:xfrm>
        </p:grpSpPr>
        <p:pic>
          <p:nvPicPr>
            <p:cNvPr id="5" name="Imagen 3" descr="SEP_horizontal_panto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2388"/>
              <a:ext cx="9144000" cy="30218"/>
            </a:xfrm>
            <a:prstGeom prst="rect">
              <a:avLst/>
            </a:prstGeom>
          </p:spPr>
        </p:pic>
        <p:pic>
          <p:nvPicPr>
            <p:cNvPr id="6" name="Imagen 6" descr="SEP_horizontal_WEB-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243" y="232870"/>
              <a:ext cx="2657565" cy="775124"/>
            </a:xfrm>
            <a:prstGeom prst="rect">
              <a:avLst/>
            </a:prstGeom>
          </p:spPr>
        </p:pic>
      </p:grpSp>
      <p:sp>
        <p:nvSpPr>
          <p:cNvPr id="7" name="Rectangle 1"/>
          <p:cNvSpPr>
            <a:spLocks noChangeArrowheads="1"/>
          </p:cNvSpPr>
          <p:nvPr/>
        </p:nvSpPr>
        <p:spPr bwMode="auto">
          <a:xfrm>
            <a:off x="329543" y="1739657"/>
            <a:ext cx="5034545" cy="3831818"/>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marL="266700" indent="-266700">
              <a:spcAft>
                <a:spcPts val="1800"/>
              </a:spcAft>
              <a:buFont typeface="Wingdings" pitchFamily="2" charset="2"/>
              <a:buChar char="§"/>
              <a:defRPr/>
            </a:pPr>
            <a:r>
              <a:rPr lang="es-MX" sz="2800" dirty="0">
                <a:solidFill>
                  <a:srgbClr val="000000"/>
                </a:solidFill>
                <a:cs typeface="Arial" charset="0"/>
              </a:rPr>
              <a:t>Educación de calidad</a:t>
            </a:r>
          </a:p>
          <a:p>
            <a:pPr marL="266700" indent="-266700">
              <a:spcAft>
                <a:spcPts val="1800"/>
              </a:spcAft>
              <a:buFont typeface="Wingdings" pitchFamily="2" charset="2"/>
              <a:buChar char="§"/>
              <a:defRPr/>
            </a:pPr>
            <a:r>
              <a:rPr lang="es-MX" sz="2800" dirty="0">
                <a:solidFill>
                  <a:srgbClr val="000000"/>
                </a:solidFill>
                <a:cs typeface="Arial" charset="0"/>
              </a:rPr>
              <a:t>Educación gratuita y obligatoria</a:t>
            </a:r>
          </a:p>
          <a:p>
            <a:pPr marL="266700" indent="-266700">
              <a:spcAft>
                <a:spcPts val="1800"/>
              </a:spcAft>
              <a:buFont typeface="Wingdings" pitchFamily="2" charset="2"/>
              <a:buChar char="§"/>
              <a:defRPr/>
            </a:pPr>
            <a:r>
              <a:rPr lang="es-MX" sz="2800" dirty="0">
                <a:solidFill>
                  <a:srgbClr val="000000"/>
                </a:solidFill>
                <a:cs typeface="Arial" charset="0"/>
              </a:rPr>
              <a:t>La participación</a:t>
            </a:r>
          </a:p>
          <a:p>
            <a:pPr marL="266700" indent="-266700">
              <a:spcAft>
                <a:spcPts val="1800"/>
              </a:spcAft>
              <a:buFont typeface="Wingdings" pitchFamily="2" charset="2"/>
              <a:buChar char="§"/>
              <a:defRPr/>
            </a:pPr>
            <a:r>
              <a:rPr lang="es-MX" sz="2800" dirty="0">
                <a:solidFill>
                  <a:srgbClr val="000000"/>
                </a:solidFill>
                <a:cs typeface="Arial" charset="0"/>
              </a:rPr>
              <a:t>La </a:t>
            </a:r>
            <a:r>
              <a:rPr lang="es-MX" sz="2800" dirty="0" smtClean="0">
                <a:solidFill>
                  <a:srgbClr val="000000"/>
                </a:solidFill>
                <a:cs typeface="Arial" charset="0"/>
              </a:rPr>
              <a:t>No discriminación</a:t>
            </a:r>
            <a:endParaRPr lang="es-MX" sz="2800" dirty="0">
              <a:solidFill>
                <a:srgbClr val="000000"/>
              </a:solidFill>
              <a:cs typeface="Arial" charset="0"/>
            </a:endParaRPr>
          </a:p>
          <a:p>
            <a:pPr marL="266700" indent="-266700">
              <a:spcAft>
                <a:spcPts val="1800"/>
              </a:spcAft>
              <a:buFont typeface="Wingdings" pitchFamily="2" charset="2"/>
              <a:buChar char="§"/>
              <a:defRPr/>
            </a:pPr>
            <a:r>
              <a:rPr lang="es-MX" sz="2800" dirty="0">
                <a:solidFill>
                  <a:srgbClr val="000000"/>
                </a:solidFill>
                <a:cs typeface="Arial" charset="0"/>
              </a:rPr>
              <a:t>La propia identidad</a:t>
            </a:r>
          </a:p>
          <a:p>
            <a:pPr marL="266700" indent="-266700">
              <a:spcAft>
                <a:spcPts val="1800"/>
              </a:spcAft>
              <a:buFont typeface="Wingdings" pitchFamily="2" charset="2"/>
              <a:buChar char="§"/>
              <a:defRPr/>
            </a:pPr>
            <a:r>
              <a:rPr lang="es-MX" sz="2800" dirty="0">
                <a:solidFill>
                  <a:srgbClr val="000000"/>
                </a:solidFill>
                <a:cs typeface="Arial" charset="0"/>
              </a:rPr>
              <a:t>Una </a:t>
            </a:r>
            <a:r>
              <a:rPr lang="es-MX" sz="2800" u="sng" dirty="0">
                <a:solidFill>
                  <a:srgbClr val="000000"/>
                </a:solidFill>
                <a:cs typeface="Arial" charset="0"/>
              </a:rPr>
              <a:t>educación inclusiva </a:t>
            </a:r>
            <a:endParaRPr lang="es-MX" sz="2800" b="0" u="sng" dirty="0">
              <a:solidFill>
                <a:srgbClr val="000000"/>
              </a:solidFill>
              <a:cs typeface="Arial" charset="0"/>
            </a:endParaRPr>
          </a:p>
        </p:txBody>
      </p:sp>
      <p:sp>
        <p:nvSpPr>
          <p:cNvPr id="8" name="19 CuadroTexto"/>
          <p:cNvSpPr txBox="1">
            <a:spLocks noChangeArrowheads="1"/>
          </p:cNvSpPr>
          <p:nvPr/>
        </p:nvSpPr>
        <p:spPr bwMode="auto">
          <a:xfrm>
            <a:off x="2875211" y="484774"/>
            <a:ext cx="2380780" cy="523220"/>
          </a:xfrm>
          <a:prstGeom prst="rect">
            <a:avLst/>
          </a:prstGeom>
          <a:noFill/>
          <a:ln w="9525">
            <a:noFill/>
            <a:miter lim="800000"/>
            <a:headEnd/>
            <a:tailEnd/>
          </a:ln>
        </p:spPr>
        <p:txBody>
          <a:bodyPr wrap="none">
            <a:spAutoFit/>
          </a:bodyPr>
          <a:lstStyle/>
          <a:p>
            <a:r>
              <a:rPr lang="es-MX" sz="2800" b="1" kern="0" dirty="0">
                <a:effectLst>
                  <a:outerShdw blurRad="38100" dist="38100" dir="2700000" algn="tl">
                    <a:srgbClr val="000000">
                      <a:alpha val="43137"/>
                    </a:srgbClr>
                  </a:outerShdw>
                </a:effectLst>
                <a:latin typeface="Century Gothic" pitchFamily="34" charset="0"/>
              </a:rPr>
              <a:t>Derecho a…</a:t>
            </a:r>
          </a:p>
        </p:txBody>
      </p:sp>
      <p:pic>
        <p:nvPicPr>
          <p:cNvPr id="9" name="Picture 2" descr="C:\Users\tania.gallegos.AC\Pictures\Fotos Editorial\Fotos Felipe Sierra\Más fotos\062.JPG"/>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528646" y="404664"/>
            <a:ext cx="3360032" cy="252028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4" descr="C:\Users\tania.gallegos.AC\Pictures\Fotos Editorial\Fotos Felipe Sierra\P523003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60032" y="3206638"/>
            <a:ext cx="4096064" cy="3072048"/>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196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572000" y="0"/>
            <a:ext cx="4572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61443" name="Rectangle 3"/>
          <p:cNvSpPr>
            <a:spLocks noGrp="1" noChangeArrowheads="1"/>
          </p:cNvSpPr>
          <p:nvPr>
            <p:ph type="title"/>
          </p:nvPr>
        </p:nvSpPr>
        <p:spPr>
          <a:xfrm>
            <a:off x="611188" y="333375"/>
            <a:ext cx="3529012" cy="576263"/>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ormAutofit fontScale="90000"/>
          </a:bodyPr>
          <a:lstStyle/>
          <a:p>
            <a:pPr eaLnBrk="1" hangingPunct="1">
              <a:defRPr/>
            </a:pPr>
            <a:r>
              <a:rPr lang="es-ES" sz="2800" b="1" i="1" dirty="0" smtClean="0">
                <a:solidFill>
                  <a:srgbClr val="131DA3"/>
                </a:solidFill>
                <a:effectLst>
                  <a:outerShdw blurRad="38100" dist="38100" dir="2700000" algn="tl">
                    <a:srgbClr val="FFFFFF"/>
                  </a:outerShdw>
                </a:effectLst>
              </a:rPr>
              <a:t/>
            </a:r>
            <a:br>
              <a:rPr lang="es-ES" sz="2800" b="1" i="1" dirty="0" smtClean="0">
                <a:solidFill>
                  <a:srgbClr val="131DA3"/>
                </a:solidFill>
                <a:effectLst>
                  <a:outerShdw blurRad="38100" dist="38100" dir="2700000" algn="tl">
                    <a:srgbClr val="FFFFFF"/>
                  </a:outerShdw>
                </a:effectLst>
              </a:rPr>
            </a:br>
            <a:r>
              <a:rPr lang="es-ES" sz="2800" b="1" i="1" dirty="0" smtClean="0">
                <a:solidFill>
                  <a:srgbClr val="CCFFFF"/>
                </a:solidFill>
                <a:effectLst>
                  <a:outerShdw blurRad="38100" dist="38100" dir="2700000" algn="tl">
                    <a:srgbClr val="FFFFFF"/>
                  </a:outerShdw>
                </a:effectLst>
              </a:rPr>
              <a:t>Vivimos tiempos de crisis …</a:t>
            </a:r>
            <a:r>
              <a:rPr lang="es-ES" sz="2800" dirty="0" smtClean="0">
                <a:solidFill>
                  <a:srgbClr val="131DA3"/>
                </a:solidFill>
              </a:rPr>
              <a:t> </a:t>
            </a:r>
            <a:br>
              <a:rPr lang="es-ES" sz="2800" dirty="0" smtClean="0">
                <a:solidFill>
                  <a:srgbClr val="131DA3"/>
                </a:solidFill>
              </a:rPr>
            </a:br>
            <a:endParaRPr lang="es-ES" sz="2800" dirty="0" smtClean="0">
              <a:solidFill>
                <a:srgbClr val="131DA3"/>
              </a:solidFill>
            </a:endParaRPr>
          </a:p>
        </p:txBody>
      </p:sp>
      <p:sp>
        <p:nvSpPr>
          <p:cNvPr id="61444" name="Text Box 4"/>
          <p:cNvSpPr txBox="1">
            <a:spLocks noChangeArrowheads="1"/>
          </p:cNvSpPr>
          <p:nvPr/>
        </p:nvSpPr>
        <p:spPr bwMode="auto">
          <a:xfrm>
            <a:off x="4859338" y="820738"/>
            <a:ext cx="3960812" cy="539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defRPr/>
            </a:pPr>
            <a:r>
              <a:rPr lang="es-MX" sz="3200" b="1">
                <a:solidFill>
                  <a:srgbClr val="FF0000"/>
                </a:solidFill>
              </a:rPr>
              <a:t>Una crisis que tiene muchos rostros:</a:t>
            </a:r>
          </a:p>
          <a:p>
            <a:pPr eaLnBrk="0" hangingPunct="0">
              <a:defRPr/>
            </a:pPr>
            <a:endParaRPr lang="es-ES" sz="2800">
              <a:solidFill>
                <a:srgbClr val="FF0000"/>
              </a:solidFill>
              <a:effectLst>
                <a:outerShdw blurRad="38100" dist="38100" dir="2700000" algn="tl">
                  <a:srgbClr val="FFFFFF"/>
                </a:outerShdw>
              </a:effectLst>
            </a:endParaRPr>
          </a:p>
          <a:p>
            <a:pPr eaLnBrk="0" hangingPunct="0">
              <a:buClr>
                <a:srgbClr val="131DA3"/>
              </a:buClr>
              <a:buFont typeface="Webdings" pitchFamily="18" charset="2"/>
              <a:buChar char="þ"/>
              <a:defRPr/>
            </a:pPr>
            <a:r>
              <a:rPr lang="es-ES" sz="2800">
                <a:effectLst>
                  <a:outerShdw blurRad="38100" dist="38100" dir="2700000" algn="tl">
                    <a:srgbClr val="FFFFFF"/>
                  </a:outerShdw>
                </a:effectLst>
              </a:rPr>
              <a:t>  </a:t>
            </a:r>
            <a:r>
              <a:rPr lang="es-ES" sz="2800">
                <a:effectLst>
                  <a:outerShdw blurRad="38100" dist="38100" dir="2700000" algn="tl">
                    <a:srgbClr val="FFFFFF"/>
                  </a:outerShdw>
                </a:effectLst>
                <a:latin typeface="Albertus MT Lt" pitchFamily="34" charset="0"/>
              </a:rPr>
              <a:t>Económica</a:t>
            </a:r>
          </a:p>
          <a:p>
            <a:pPr eaLnBrk="0" hangingPunct="0">
              <a:buClr>
                <a:srgbClr val="131DA3"/>
              </a:buClr>
              <a:buFont typeface="Webdings" pitchFamily="18" charset="2"/>
              <a:buChar char="þ"/>
              <a:defRPr/>
            </a:pPr>
            <a:r>
              <a:rPr lang="es-ES" sz="2800">
                <a:effectLst>
                  <a:outerShdw blurRad="38100" dist="38100" dir="2700000" algn="tl">
                    <a:srgbClr val="FFFFFF"/>
                  </a:outerShdw>
                </a:effectLst>
              </a:rPr>
              <a:t>  </a:t>
            </a:r>
            <a:r>
              <a:rPr lang="es-ES" sz="2800" b="1">
                <a:effectLst>
                  <a:outerShdw blurRad="38100" dist="38100" dir="2700000" algn="tl">
                    <a:srgbClr val="FFFFFF"/>
                  </a:outerShdw>
                </a:effectLst>
              </a:rPr>
              <a:t>Social</a:t>
            </a:r>
            <a:r>
              <a:rPr lang="es-ES" sz="2800">
                <a:effectLst>
                  <a:outerShdw blurRad="38100" dist="38100" dir="2700000" algn="tl">
                    <a:srgbClr val="FFFFFF"/>
                  </a:outerShdw>
                </a:effectLst>
              </a:rPr>
              <a:t> </a:t>
            </a:r>
          </a:p>
          <a:p>
            <a:pPr eaLnBrk="0" hangingPunct="0">
              <a:buClr>
                <a:srgbClr val="131DA3"/>
              </a:buClr>
              <a:buFont typeface="Webdings" pitchFamily="18" charset="2"/>
              <a:buChar char="þ"/>
              <a:defRPr/>
            </a:pPr>
            <a:r>
              <a:rPr lang="es-ES" sz="2800">
                <a:effectLst>
                  <a:outerShdw blurRad="38100" dist="38100" dir="2700000" algn="tl">
                    <a:srgbClr val="FFFFFF"/>
                  </a:outerShdw>
                </a:effectLst>
              </a:rPr>
              <a:t>  </a:t>
            </a:r>
            <a:r>
              <a:rPr lang="es-ES" sz="2800">
                <a:effectLst>
                  <a:outerShdw blurRad="38100" dist="38100" dir="2700000" algn="tl">
                    <a:srgbClr val="FFFFFF"/>
                  </a:outerShdw>
                </a:effectLst>
                <a:latin typeface="Courier New" pitchFamily="49" charset="0"/>
              </a:rPr>
              <a:t>Ecológica</a:t>
            </a:r>
          </a:p>
          <a:p>
            <a:pPr eaLnBrk="0" hangingPunct="0">
              <a:buClr>
                <a:srgbClr val="131DA3"/>
              </a:buClr>
              <a:buFont typeface="Webdings" pitchFamily="18" charset="2"/>
              <a:buChar char="þ"/>
              <a:defRPr/>
            </a:pPr>
            <a:r>
              <a:rPr lang="es-ES" sz="2800">
                <a:effectLst>
                  <a:outerShdw blurRad="38100" dist="38100" dir="2700000" algn="tl">
                    <a:srgbClr val="FFFFFF"/>
                  </a:outerShdw>
                </a:effectLst>
              </a:rPr>
              <a:t>  Religiosa</a:t>
            </a:r>
          </a:p>
          <a:p>
            <a:pPr eaLnBrk="0" hangingPunct="0">
              <a:buClr>
                <a:srgbClr val="131DA3"/>
              </a:buClr>
              <a:buFont typeface="Webdings" pitchFamily="18" charset="2"/>
              <a:buChar char="þ"/>
              <a:defRPr/>
            </a:pPr>
            <a:r>
              <a:rPr lang="es-ES" sz="2800">
                <a:effectLst>
                  <a:outerShdw blurRad="38100" dist="38100" dir="2700000" algn="tl">
                    <a:srgbClr val="FFFFFF"/>
                  </a:outerShdw>
                </a:effectLst>
              </a:rPr>
              <a:t>  </a:t>
            </a:r>
            <a:r>
              <a:rPr lang="es-ES" sz="2800">
                <a:effectLst>
                  <a:outerShdw blurRad="38100" dist="38100" dir="2700000" algn="tl">
                    <a:srgbClr val="FFFFFF"/>
                  </a:outerShdw>
                </a:effectLst>
                <a:latin typeface="Albertus Medium (W1)" pitchFamily="34" charset="0"/>
              </a:rPr>
              <a:t>Política</a:t>
            </a:r>
          </a:p>
          <a:p>
            <a:pPr eaLnBrk="0" hangingPunct="0">
              <a:buClr>
                <a:srgbClr val="131DA3"/>
              </a:buClr>
              <a:buFont typeface="Webdings" pitchFamily="18" charset="2"/>
              <a:buChar char="þ"/>
              <a:defRPr/>
            </a:pPr>
            <a:r>
              <a:rPr lang="es-ES" sz="2800">
                <a:effectLst>
                  <a:outerShdw blurRad="38100" dist="38100" dir="2700000" algn="tl">
                    <a:srgbClr val="FFFFFF"/>
                  </a:outerShdw>
                </a:effectLst>
                <a:latin typeface="Antique Olive" pitchFamily="34" charset="0"/>
              </a:rPr>
              <a:t>  De valores</a:t>
            </a:r>
            <a:r>
              <a:rPr lang="es-ES" sz="2800">
                <a:effectLst>
                  <a:outerShdw blurRad="38100" dist="38100" dir="2700000" algn="tl">
                    <a:srgbClr val="FFFFFF"/>
                  </a:outerShdw>
                </a:effectLst>
              </a:rPr>
              <a:t>  </a:t>
            </a:r>
          </a:p>
          <a:p>
            <a:pPr eaLnBrk="0" hangingPunct="0">
              <a:buClr>
                <a:srgbClr val="131DA3"/>
              </a:buClr>
              <a:buFont typeface="Webdings" pitchFamily="18" charset="2"/>
              <a:buChar char="þ"/>
              <a:defRPr/>
            </a:pPr>
            <a:r>
              <a:rPr lang="es-ES" sz="2800" b="1">
                <a:effectLst>
                  <a:outerShdw blurRad="38100" dist="38100" dir="2700000" algn="tl">
                    <a:srgbClr val="FFFFFF"/>
                  </a:outerShdw>
                </a:effectLst>
                <a:latin typeface="Bradley Hand ITC" pitchFamily="66" charset="0"/>
              </a:rPr>
              <a:t>  Educativa</a:t>
            </a:r>
          </a:p>
          <a:p>
            <a:pPr eaLnBrk="0" hangingPunct="0">
              <a:buClr>
                <a:srgbClr val="131DA3"/>
              </a:buClr>
              <a:buFont typeface="Webdings" pitchFamily="18" charset="2"/>
              <a:buChar char="þ"/>
              <a:defRPr/>
            </a:pPr>
            <a:r>
              <a:rPr lang="es-ES" sz="2800">
                <a:effectLst>
                  <a:outerShdw blurRad="38100" dist="38100" dir="2700000" algn="tl">
                    <a:srgbClr val="FFFFFF"/>
                  </a:outerShdw>
                </a:effectLst>
              </a:rPr>
              <a:t>  </a:t>
            </a:r>
            <a:r>
              <a:rPr lang="es-ES" sz="2800">
                <a:effectLst>
                  <a:outerShdw blurRad="38100" dist="38100" dir="2700000" algn="tl">
                    <a:srgbClr val="FFFFFF"/>
                  </a:outerShdw>
                </a:effectLst>
                <a:latin typeface="Courier New" pitchFamily="49" charset="0"/>
              </a:rPr>
              <a:t>Institucional</a:t>
            </a:r>
            <a:endParaRPr lang="es-ES_tradnl" sz="2800">
              <a:effectLst>
                <a:outerShdw blurRad="38100" dist="38100" dir="2700000" algn="tl">
                  <a:srgbClr val="FFFFFF"/>
                </a:outerShdw>
              </a:effectLst>
              <a:latin typeface="Courier New" pitchFamily="49" charset="0"/>
            </a:endParaRPr>
          </a:p>
        </p:txBody>
      </p:sp>
      <p:pic>
        <p:nvPicPr>
          <p:cNvPr id="61445" name="Picture 5" descr="Slide4xx1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3" y="1555750"/>
            <a:ext cx="4033837"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218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fade">
                                      <p:cBhvr>
                                        <p:cTn id="7" dur="1000"/>
                                        <p:tgtEl>
                                          <p:spTgt spid="614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444"/>
                                        </p:tgtEl>
                                        <p:attrNameLst>
                                          <p:attrName>style.visibility</p:attrName>
                                        </p:attrNameLst>
                                      </p:cBhvr>
                                      <p:to>
                                        <p:strVal val="visible"/>
                                      </p:to>
                                    </p:set>
                                    <p:animEffect transition="in" filter="fade">
                                      <p:cBhvr>
                                        <p:cTn id="10" dur="1000"/>
                                        <p:tgtEl>
                                          <p:spTgt spid="61444"/>
                                        </p:tgtEl>
                                      </p:cBhvr>
                                    </p:animEffect>
                                  </p:childTnLst>
                                </p:cTn>
                              </p:par>
                              <p:par>
                                <p:cTn id="11" presetID="10" presetClass="entr" presetSubtype="0" fill="hold" nodeType="withEffect">
                                  <p:stCondLst>
                                    <p:cond delay="0"/>
                                  </p:stCondLst>
                                  <p:childTnLst>
                                    <p:set>
                                      <p:cBhvr>
                                        <p:cTn id="12" dur="1" fill="hold">
                                          <p:stCondLst>
                                            <p:cond delay="0"/>
                                          </p:stCondLst>
                                        </p:cTn>
                                        <p:tgtEl>
                                          <p:spTgt spid="61445"/>
                                        </p:tgtEl>
                                        <p:attrNameLst>
                                          <p:attrName>style.visibility</p:attrName>
                                        </p:attrNameLst>
                                      </p:cBhvr>
                                      <p:to>
                                        <p:strVal val="visible"/>
                                      </p:to>
                                    </p:set>
                                    <p:animEffect transition="in" filter="fade">
                                      <p:cBhvr>
                                        <p:cTn id="13" dur="1000"/>
                                        <p:tgtEl>
                                          <p:spTgt spid="61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p:bldP spid="6144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0" y="232870"/>
            <a:ext cx="9144000" cy="6119736"/>
            <a:chOff x="0" y="232870"/>
            <a:chExt cx="9144000" cy="6119736"/>
          </a:xfrm>
        </p:grpSpPr>
        <p:pic>
          <p:nvPicPr>
            <p:cNvPr id="5" name="Imagen 3" descr="SEP_horizontal_panto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2388"/>
              <a:ext cx="9144000" cy="30218"/>
            </a:xfrm>
            <a:prstGeom prst="rect">
              <a:avLst/>
            </a:prstGeom>
          </p:spPr>
        </p:pic>
        <p:pic>
          <p:nvPicPr>
            <p:cNvPr id="6" name="Imagen 6" descr="SEP_horizontal_WEB-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243" y="232870"/>
              <a:ext cx="2657565" cy="775124"/>
            </a:xfrm>
            <a:prstGeom prst="rect">
              <a:avLst/>
            </a:prstGeom>
          </p:spPr>
        </p:pic>
      </p:grpSp>
      <p:sp>
        <p:nvSpPr>
          <p:cNvPr id="3" name="2 CuadroTexto"/>
          <p:cNvSpPr txBox="1"/>
          <p:nvPr/>
        </p:nvSpPr>
        <p:spPr>
          <a:xfrm>
            <a:off x="1619672" y="3429000"/>
            <a:ext cx="6552728" cy="584775"/>
          </a:xfrm>
          <a:prstGeom prst="rect">
            <a:avLst/>
          </a:prstGeom>
          <a:noFill/>
        </p:spPr>
        <p:txBody>
          <a:bodyPr wrap="square" rtlCol="0">
            <a:spAutoFit/>
          </a:bodyPr>
          <a:lstStyle/>
          <a:p>
            <a:pPr algn="ctr"/>
            <a:r>
              <a:rPr lang="es-MX" sz="3200" dirty="0" smtClean="0">
                <a:hlinkClick r:id="rId4"/>
              </a:rPr>
              <a:t>www.educacionespecial.sep.gob.mx</a:t>
            </a:r>
            <a:endParaRPr lang="es-MX" sz="3200" dirty="0"/>
          </a:p>
        </p:txBody>
      </p:sp>
      <p:grpSp>
        <p:nvGrpSpPr>
          <p:cNvPr id="7" name="6 Grupo"/>
          <p:cNvGrpSpPr/>
          <p:nvPr/>
        </p:nvGrpSpPr>
        <p:grpSpPr>
          <a:xfrm>
            <a:off x="2761478" y="4365102"/>
            <a:ext cx="4512777" cy="701963"/>
            <a:chOff x="179513" y="2636911"/>
            <a:chExt cx="3744415" cy="504057"/>
          </a:xfrm>
        </p:grpSpPr>
        <p:pic>
          <p:nvPicPr>
            <p:cNvPr id="8" name="Picture 1"/>
            <p:cNvPicPr>
              <a:picLocks noChangeAspect="1" noChangeArrowheads="1"/>
            </p:cNvPicPr>
            <p:nvPr/>
          </p:nvPicPr>
          <p:blipFill>
            <a:blip r:embed="rId5" cstate="print"/>
            <a:srcRect/>
            <a:stretch>
              <a:fillRect/>
            </a:stretch>
          </p:blipFill>
          <p:spPr bwMode="auto">
            <a:xfrm>
              <a:off x="179513" y="2636911"/>
              <a:ext cx="1512168" cy="504056"/>
            </a:xfrm>
            <a:prstGeom prst="rect">
              <a:avLst/>
            </a:prstGeom>
            <a:noFill/>
            <a:ln w="9525">
              <a:noFill/>
              <a:miter lim="800000"/>
              <a:headEnd/>
              <a:tailEnd/>
            </a:ln>
          </p:spPr>
        </p:pic>
        <p:pic>
          <p:nvPicPr>
            <p:cNvPr id="9" name="Picture 3"/>
            <p:cNvPicPr>
              <a:picLocks noChangeAspect="1" noChangeArrowheads="1"/>
            </p:cNvPicPr>
            <p:nvPr/>
          </p:nvPicPr>
          <p:blipFill>
            <a:blip r:embed="rId6" cstate="print"/>
            <a:srcRect/>
            <a:stretch>
              <a:fillRect/>
            </a:stretch>
          </p:blipFill>
          <p:spPr bwMode="auto">
            <a:xfrm>
              <a:off x="1691680" y="2636912"/>
              <a:ext cx="2232248" cy="504056"/>
            </a:xfrm>
            <a:prstGeom prst="rect">
              <a:avLst/>
            </a:prstGeom>
            <a:noFill/>
            <a:ln w="9525">
              <a:noFill/>
              <a:miter lim="800000"/>
              <a:headEnd/>
              <a:tailEnd/>
            </a:ln>
          </p:spPr>
        </p:pic>
        <p:sp>
          <p:nvSpPr>
            <p:cNvPr id="10" name="9 Rectángulo"/>
            <p:cNvSpPr/>
            <p:nvPr/>
          </p:nvSpPr>
          <p:spPr>
            <a:xfrm>
              <a:off x="1920759" y="2719059"/>
              <a:ext cx="1732683" cy="375707"/>
            </a:xfrm>
            <a:prstGeom prst="rect">
              <a:avLst/>
            </a:prstGeom>
          </p:spPr>
          <p:txBody>
            <a:bodyPr wrap="square">
              <a:spAutoFit/>
            </a:bodyPr>
            <a:lstStyle/>
            <a:p>
              <a:r>
                <a:rPr lang="es-MX" sz="2800" b="1" dirty="0" err="1" smtClean="0">
                  <a:solidFill>
                    <a:schemeClr val="bg1"/>
                  </a:solidFill>
                </a:rPr>
                <a:t>PfeeieDgdc</a:t>
              </a:r>
              <a:endParaRPr lang="es-MX" sz="2800" b="1" dirty="0">
                <a:solidFill>
                  <a:schemeClr val="bg1"/>
                </a:solidFill>
              </a:endParaRPr>
            </a:p>
          </p:txBody>
        </p:sp>
      </p:grpSp>
      <p:sp>
        <p:nvSpPr>
          <p:cNvPr id="11" name="10 CuadroTexto"/>
          <p:cNvSpPr txBox="1"/>
          <p:nvPr/>
        </p:nvSpPr>
        <p:spPr>
          <a:xfrm>
            <a:off x="3059832" y="1772816"/>
            <a:ext cx="2952328" cy="646331"/>
          </a:xfrm>
          <a:prstGeom prst="rect">
            <a:avLst/>
          </a:prstGeom>
          <a:noFill/>
        </p:spPr>
        <p:txBody>
          <a:bodyPr wrap="square" rtlCol="0">
            <a:spAutoFit/>
          </a:bodyPr>
          <a:lstStyle/>
          <a:p>
            <a:pPr algn="ctr"/>
            <a:r>
              <a:rPr lang="es-MX" sz="3600" b="1" dirty="0" smtClean="0"/>
              <a:t>¡</a:t>
            </a:r>
            <a:r>
              <a:rPr lang="es-MX" sz="3600" b="1" smtClean="0"/>
              <a:t>Vísitanos</a:t>
            </a:r>
            <a:r>
              <a:rPr lang="es-MX" sz="3600" b="1" dirty="0" smtClean="0"/>
              <a:t>!</a:t>
            </a:r>
            <a:endParaRPr lang="es-MX" sz="3600" b="1" dirty="0"/>
          </a:p>
        </p:txBody>
      </p:sp>
    </p:spTree>
    <p:extLst>
      <p:ext uri="{BB962C8B-B14F-4D97-AF65-F5344CB8AC3E}">
        <p14:creationId xmlns:p14="http://schemas.microsoft.com/office/powerpoint/2010/main" val="2940426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0" name="Text Box 4"/>
          <p:cNvSpPr txBox="1">
            <a:spLocks noChangeArrowheads="1"/>
          </p:cNvSpPr>
          <p:nvPr/>
        </p:nvSpPr>
        <p:spPr bwMode="auto">
          <a:xfrm>
            <a:off x="900113" y="2276475"/>
            <a:ext cx="698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s-ES"/>
          </a:p>
        </p:txBody>
      </p:sp>
      <p:pic>
        <p:nvPicPr>
          <p:cNvPr id="167944" name="Picture 8" descr="Picas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476250"/>
            <a:ext cx="3046412" cy="3168650"/>
          </a:xfrm>
          <a:prstGeom prst="rect">
            <a:avLst/>
          </a:prstGeom>
          <a:noFill/>
          <a:extLst>
            <a:ext uri="{909E8E84-426E-40DD-AFC4-6F175D3DCCD1}">
              <a14:hiddenFill xmlns:a14="http://schemas.microsoft.com/office/drawing/2010/main">
                <a:solidFill>
                  <a:srgbClr val="FFFFFF"/>
                </a:solidFill>
              </a14:hiddenFill>
            </a:ext>
          </a:extLst>
        </p:spPr>
      </p:pic>
      <p:pic>
        <p:nvPicPr>
          <p:cNvPr id="167945" name="Picture 9" descr="CAS5UJ0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89866">
            <a:off x="2987675" y="1989138"/>
            <a:ext cx="647700" cy="4127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7946" name="Picture 10" descr="neoliberalism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3429000"/>
            <a:ext cx="1719262" cy="1819275"/>
          </a:xfrm>
          <a:prstGeom prst="rect">
            <a:avLst/>
          </a:prstGeom>
          <a:noFill/>
          <a:ln w="76200" cmpd="tri">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167947" name="Picture 11" descr="42683202_4fd9bfe2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3213100"/>
            <a:ext cx="2159000" cy="3024188"/>
          </a:xfrm>
          <a:prstGeom prst="rect">
            <a:avLst/>
          </a:prstGeom>
          <a:noFill/>
          <a:ln w="76200" cmpd="tri">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167948" name="Text Box 12"/>
          <p:cNvSpPr txBox="1">
            <a:spLocks noChangeArrowheads="1"/>
          </p:cNvSpPr>
          <p:nvPr/>
        </p:nvSpPr>
        <p:spPr bwMode="auto">
          <a:xfrm>
            <a:off x="3816350" y="1398455"/>
            <a:ext cx="496887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b="1" dirty="0">
                <a:latin typeface="Lucida Sans" pitchFamily="34" charset="0"/>
              </a:rPr>
              <a:t>¿Qué ha provocado la crisis?</a:t>
            </a:r>
          </a:p>
          <a:p>
            <a:endParaRPr lang="es-MX" b="1" dirty="0">
              <a:latin typeface="Lucida Sans" pitchFamily="34" charset="0"/>
            </a:endParaRPr>
          </a:p>
          <a:p>
            <a:pPr>
              <a:buFontTx/>
              <a:buChar char="•"/>
            </a:pPr>
            <a:r>
              <a:rPr lang="es-MX" sz="2000" b="1" dirty="0">
                <a:solidFill>
                  <a:srgbClr val="800000"/>
                </a:solidFill>
                <a:latin typeface="Eras Medium ITC" pitchFamily="34" charset="0"/>
              </a:rPr>
              <a:t>  Visión antropocéntrica del </a:t>
            </a:r>
            <a:r>
              <a:rPr lang="es-MX" sz="2000" b="1" dirty="0" smtClean="0">
                <a:solidFill>
                  <a:srgbClr val="800000"/>
                </a:solidFill>
                <a:latin typeface="Eras Medium ITC" pitchFamily="34" charset="0"/>
              </a:rPr>
              <a:t>mundo</a:t>
            </a:r>
            <a:r>
              <a:rPr lang="es-MX" sz="2000" b="1" dirty="0" smtClean="0">
                <a:latin typeface="Century Gothic" pitchFamily="34" charset="0"/>
              </a:rPr>
              <a:t> </a:t>
            </a:r>
            <a:endParaRPr lang="es-MX" sz="2000" b="1" dirty="0">
              <a:latin typeface="Century Gothic" pitchFamily="34" charset="0"/>
            </a:endParaRPr>
          </a:p>
        </p:txBody>
      </p:sp>
      <p:sp>
        <p:nvSpPr>
          <p:cNvPr id="167949" name="Text Box 13"/>
          <p:cNvSpPr txBox="1">
            <a:spLocks noChangeArrowheads="1"/>
          </p:cNvSpPr>
          <p:nvPr/>
        </p:nvSpPr>
        <p:spPr bwMode="auto">
          <a:xfrm>
            <a:off x="611188" y="4149725"/>
            <a:ext cx="3455987"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sz="2000" b="1">
                <a:solidFill>
                  <a:srgbClr val="800000"/>
                </a:solidFill>
                <a:latin typeface="Century Gothic" pitchFamily="34" charset="0"/>
              </a:rPr>
              <a:t>Crisis de civilización</a:t>
            </a:r>
            <a:r>
              <a:rPr lang="es-MX" sz="2000">
                <a:solidFill>
                  <a:srgbClr val="800000"/>
                </a:solidFill>
                <a:latin typeface="Century Gothic" pitchFamily="34" charset="0"/>
              </a:rPr>
              <a:t> </a:t>
            </a:r>
          </a:p>
          <a:p>
            <a:pPr>
              <a:buFontTx/>
              <a:buChar char="•"/>
            </a:pPr>
            <a:r>
              <a:rPr lang="es-MX" sz="2000">
                <a:solidFill>
                  <a:srgbClr val="800000"/>
                </a:solidFill>
                <a:latin typeface="Century Gothic" pitchFamily="34" charset="0"/>
              </a:rPr>
              <a:t>Provocada por supuestos culturales, sociales y políticos </a:t>
            </a:r>
          </a:p>
          <a:p>
            <a:pPr>
              <a:buFontTx/>
              <a:buChar char="•"/>
            </a:pPr>
            <a:r>
              <a:rPr lang="es-MX" sz="2000">
                <a:solidFill>
                  <a:srgbClr val="800000"/>
                </a:solidFill>
                <a:latin typeface="Century Gothic" pitchFamily="34" charset="0"/>
              </a:rPr>
              <a:t>Problema transversal de desarrollo.</a:t>
            </a:r>
          </a:p>
          <a:p>
            <a:pPr>
              <a:spcBef>
                <a:spcPct val="50000"/>
              </a:spcBef>
            </a:pPr>
            <a:endParaRPr lang="es-MX" sz="2000">
              <a:solidFill>
                <a:srgbClr val="800000"/>
              </a:solidFill>
              <a:latin typeface="Century Gothic" pitchFamily="34" charset="0"/>
            </a:endParaRPr>
          </a:p>
        </p:txBody>
      </p:sp>
      <p:pic>
        <p:nvPicPr>
          <p:cNvPr id="11" name="Imagen 3" descr="SEP_horizontal_panton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20" y="6565991"/>
            <a:ext cx="8692964" cy="31289"/>
          </a:xfrm>
          <a:prstGeom prst="rect">
            <a:avLst/>
          </a:prstGeom>
        </p:spPr>
      </p:pic>
    </p:spTree>
    <p:extLst>
      <p:ext uri="{BB962C8B-B14F-4D97-AF65-F5344CB8AC3E}">
        <p14:creationId xmlns:p14="http://schemas.microsoft.com/office/powerpoint/2010/main" val="788889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act%2520pantalla%25202%2520800a">
            <a:hlinkClick r:id="rId3"/>
          </p:cNvPr>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5148263" y="3302000"/>
            <a:ext cx="3635375"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Pact%2520pantalla%25202%2520800a">
            <a:hlinkClick r:id="rId3"/>
          </p:cNvPr>
          <p:cNvPicPr>
            <a:picLocks noChangeAspect="1" noChangeArrowheads="1"/>
          </p:cNvPicPr>
          <p:nvPr/>
        </p:nvPicPr>
        <p:blipFill>
          <a:blip r:embed="rId5">
            <a:lum bright="12000"/>
            <a:extLst>
              <a:ext uri="{28A0092B-C50C-407E-A947-70E740481C1C}">
                <a14:useLocalDpi xmlns:a14="http://schemas.microsoft.com/office/drawing/2010/main" val="0"/>
              </a:ext>
            </a:extLst>
          </a:blip>
          <a:srcRect/>
          <a:stretch>
            <a:fillRect/>
          </a:stretch>
        </p:blipFill>
        <p:spPr bwMode="auto">
          <a:xfrm>
            <a:off x="5003800" y="333375"/>
            <a:ext cx="3779838"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Line 4"/>
          <p:cNvSpPr>
            <a:spLocks noChangeShapeType="1"/>
          </p:cNvSpPr>
          <p:nvPr/>
        </p:nvSpPr>
        <p:spPr bwMode="auto">
          <a:xfrm>
            <a:off x="684213" y="5734050"/>
            <a:ext cx="792162" cy="576263"/>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s-MX"/>
          </a:p>
        </p:txBody>
      </p:sp>
      <p:sp>
        <p:nvSpPr>
          <p:cNvPr id="15365" name="Rectangle 5"/>
          <p:cNvSpPr>
            <a:spLocks noChangeArrowheads="1"/>
          </p:cNvSpPr>
          <p:nvPr/>
        </p:nvSpPr>
        <p:spPr bwMode="auto">
          <a:xfrm rot="1892324">
            <a:off x="1228725" y="2597150"/>
            <a:ext cx="4224338" cy="1098550"/>
          </a:xfrm>
          <a:prstGeom prst="rect">
            <a:avLst/>
          </a:prstGeom>
          <a:noFill/>
          <a:ln>
            <a:noFill/>
          </a:ln>
          <a:effectLst>
            <a:outerShdw dist="476038" dir="15647338" algn="ctr" rotWithShape="0">
              <a:srgbClr val="DDDDDD">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MX" sz="6600">
                <a:solidFill>
                  <a:schemeClr val="tx2"/>
                </a:solidFill>
                <a:latin typeface="Trebuchet MS" pitchFamily="34" charset="0"/>
              </a:rPr>
              <a:t>Educación </a:t>
            </a:r>
            <a:endParaRPr lang="es-ES" sz="6600">
              <a:solidFill>
                <a:schemeClr val="tx2"/>
              </a:solidFill>
              <a:latin typeface="Trebuchet MS" pitchFamily="34" charset="0"/>
            </a:endParaRPr>
          </a:p>
        </p:txBody>
      </p:sp>
      <p:sp>
        <p:nvSpPr>
          <p:cNvPr id="15366" name="Line 6"/>
          <p:cNvSpPr>
            <a:spLocks noChangeShapeType="1"/>
          </p:cNvSpPr>
          <p:nvPr/>
        </p:nvSpPr>
        <p:spPr bwMode="auto">
          <a:xfrm>
            <a:off x="142875" y="1785938"/>
            <a:ext cx="6048375" cy="360045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s-MX"/>
          </a:p>
        </p:txBody>
      </p:sp>
      <p:sp>
        <p:nvSpPr>
          <p:cNvPr id="15367" name="Line 7"/>
          <p:cNvSpPr>
            <a:spLocks noChangeShapeType="1"/>
          </p:cNvSpPr>
          <p:nvPr/>
        </p:nvSpPr>
        <p:spPr bwMode="auto">
          <a:xfrm>
            <a:off x="1331913" y="333375"/>
            <a:ext cx="0" cy="590391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s-MX"/>
          </a:p>
        </p:txBody>
      </p:sp>
      <p:sp>
        <p:nvSpPr>
          <p:cNvPr id="15368" name="Oval 8"/>
          <p:cNvSpPr>
            <a:spLocks noChangeArrowheads="1"/>
          </p:cNvSpPr>
          <p:nvPr/>
        </p:nvSpPr>
        <p:spPr bwMode="auto">
          <a:xfrm>
            <a:off x="6443663" y="1773238"/>
            <a:ext cx="2339975" cy="2447925"/>
          </a:xfrm>
          <a:prstGeom prst="ellipse">
            <a:avLst/>
          </a:prstGeom>
          <a:solidFill>
            <a:schemeClr val="bg1"/>
          </a:solidFill>
          <a:ln w="9525">
            <a:solidFill>
              <a:schemeClr val="tx1"/>
            </a:solidFill>
            <a:prstDash val="dashDot"/>
            <a:round/>
            <a:headEnd/>
            <a:tailEnd/>
          </a:ln>
        </p:spPr>
        <p:txBody>
          <a:bodyPr wrap="none" anchor="ctr"/>
          <a:lstStyle/>
          <a:p>
            <a:endParaRPr lang="es-MX"/>
          </a:p>
        </p:txBody>
      </p:sp>
      <p:pic>
        <p:nvPicPr>
          <p:cNvPr id="15369" name="Picture 9" descr="antenna-green">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8488" y="2492375"/>
            <a:ext cx="158432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Line 10"/>
          <p:cNvSpPr>
            <a:spLocks noChangeShapeType="1"/>
          </p:cNvSpPr>
          <p:nvPr/>
        </p:nvSpPr>
        <p:spPr bwMode="auto">
          <a:xfrm>
            <a:off x="900113" y="5949950"/>
            <a:ext cx="792162" cy="576263"/>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s-MX"/>
          </a:p>
        </p:txBody>
      </p:sp>
      <p:sp>
        <p:nvSpPr>
          <p:cNvPr id="15371" name="Line 11"/>
          <p:cNvSpPr>
            <a:spLocks noChangeShapeType="1"/>
          </p:cNvSpPr>
          <p:nvPr/>
        </p:nvSpPr>
        <p:spPr bwMode="auto">
          <a:xfrm>
            <a:off x="285750" y="2143125"/>
            <a:ext cx="6048375" cy="360045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s-MX"/>
          </a:p>
        </p:txBody>
      </p:sp>
      <p:sp>
        <p:nvSpPr>
          <p:cNvPr id="15372" name="Line 12"/>
          <p:cNvSpPr>
            <a:spLocks noChangeShapeType="1"/>
          </p:cNvSpPr>
          <p:nvPr/>
        </p:nvSpPr>
        <p:spPr bwMode="auto">
          <a:xfrm>
            <a:off x="1547813" y="549275"/>
            <a:ext cx="0" cy="590391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s-MX"/>
          </a:p>
        </p:txBody>
      </p:sp>
      <p:pic>
        <p:nvPicPr>
          <p:cNvPr id="14" name="Imagen 3" descr="SEP_horizontal_panton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1524" y="6565991"/>
            <a:ext cx="8692964" cy="31289"/>
          </a:xfrm>
          <a:prstGeom prst="rect">
            <a:avLst/>
          </a:prstGeom>
        </p:spPr>
      </p:pic>
    </p:spTree>
    <p:extLst>
      <p:ext uri="{BB962C8B-B14F-4D97-AF65-F5344CB8AC3E}">
        <p14:creationId xmlns:p14="http://schemas.microsoft.com/office/powerpoint/2010/main" val="4034161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7"/>
          <p:cNvSpPr>
            <a:spLocks noChangeArrowheads="1"/>
          </p:cNvSpPr>
          <p:nvPr/>
        </p:nvSpPr>
        <p:spPr bwMode="auto">
          <a:xfrm>
            <a:off x="1979613" y="1196975"/>
            <a:ext cx="4608512" cy="4535488"/>
          </a:xfrm>
          <a:prstGeom prst="ellipse">
            <a:avLst/>
          </a:prstGeom>
          <a:noFill/>
          <a:ln w="28575" cap="rnd">
            <a:solidFill>
              <a:srgbClr val="A5002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s-MX"/>
          </a:p>
        </p:txBody>
      </p:sp>
      <p:sp>
        <p:nvSpPr>
          <p:cNvPr id="16387" name="Oval 8"/>
          <p:cNvSpPr>
            <a:spLocks noChangeArrowheads="1"/>
          </p:cNvSpPr>
          <p:nvPr/>
        </p:nvSpPr>
        <p:spPr bwMode="auto">
          <a:xfrm>
            <a:off x="2698750" y="1917700"/>
            <a:ext cx="3168650" cy="3025775"/>
          </a:xfrm>
          <a:prstGeom prst="ellipse">
            <a:avLst/>
          </a:prstGeom>
          <a:noFill/>
          <a:ln w="28575" cap="rnd">
            <a:solidFill>
              <a:srgbClr val="A5002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s-MX"/>
          </a:p>
        </p:txBody>
      </p:sp>
      <p:sp>
        <p:nvSpPr>
          <p:cNvPr id="16388" name="Line 9"/>
          <p:cNvSpPr>
            <a:spLocks noChangeShapeType="1"/>
          </p:cNvSpPr>
          <p:nvPr/>
        </p:nvSpPr>
        <p:spPr bwMode="auto">
          <a:xfrm>
            <a:off x="4283075" y="0"/>
            <a:ext cx="0" cy="6884988"/>
          </a:xfrm>
          <a:prstGeom prst="line">
            <a:avLst/>
          </a:prstGeom>
          <a:noFill/>
          <a:ln w="9525" cap="rnd">
            <a:solidFill>
              <a:srgbClr val="A50021"/>
            </a:solidFill>
            <a:prstDash val="sysDot"/>
            <a:round/>
            <a:headEnd/>
            <a:tailEnd/>
          </a:ln>
          <a:extLst>
            <a:ext uri="{909E8E84-426E-40DD-AFC4-6F175D3DCCD1}">
              <a14:hiddenFill xmlns:a14="http://schemas.microsoft.com/office/drawing/2010/main">
                <a:noFill/>
              </a14:hiddenFill>
            </a:ext>
          </a:extLst>
        </p:spPr>
        <p:txBody>
          <a:bodyPr/>
          <a:lstStyle/>
          <a:p>
            <a:endParaRPr lang="es-MX"/>
          </a:p>
        </p:txBody>
      </p:sp>
      <p:sp>
        <p:nvSpPr>
          <p:cNvPr id="16389" name="Line 13"/>
          <p:cNvSpPr>
            <a:spLocks noChangeShapeType="1"/>
          </p:cNvSpPr>
          <p:nvPr/>
        </p:nvSpPr>
        <p:spPr bwMode="auto">
          <a:xfrm>
            <a:off x="466725" y="3429000"/>
            <a:ext cx="8353425" cy="0"/>
          </a:xfrm>
          <a:prstGeom prst="line">
            <a:avLst/>
          </a:prstGeom>
          <a:noFill/>
          <a:ln w="9525" cap="rnd">
            <a:solidFill>
              <a:srgbClr val="A50021"/>
            </a:solidFill>
            <a:prstDash val="sysDot"/>
            <a:round/>
            <a:headEnd/>
            <a:tailEnd/>
          </a:ln>
          <a:extLst>
            <a:ext uri="{909E8E84-426E-40DD-AFC4-6F175D3DCCD1}">
              <a14:hiddenFill xmlns:a14="http://schemas.microsoft.com/office/drawing/2010/main">
                <a:noFill/>
              </a14:hiddenFill>
            </a:ext>
          </a:extLst>
        </p:spPr>
        <p:txBody>
          <a:bodyPr/>
          <a:lstStyle/>
          <a:p>
            <a:endParaRPr lang="es-MX"/>
          </a:p>
        </p:txBody>
      </p:sp>
      <p:sp>
        <p:nvSpPr>
          <p:cNvPr id="16390" name="Text Box 20"/>
          <p:cNvSpPr txBox="1">
            <a:spLocks noChangeArrowheads="1"/>
          </p:cNvSpPr>
          <p:nvPr/>
        </p:nvSpPr>
        <p:spPr bwMode="auto">
          <a:xfrm>
            <a:off x="2843213" y="3003550"/>
            <a:ext cx="2879725" cy="7016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 sz="4000" b="1">
                <a:latin typeface="Eras Medium ITC" pitchFamily="34" charset="0"/>
              </a:rPr>
              <a:t>Educación</a:t>
            </a:r>
          </a:p>
        </p:txBody>
      </p:sp>
      <p:sp>
        <p:nvSpPr>
          <p:cNvPr id="16391" name="Oval 7"/>
          <p:cNvSpPr>
            <a:spLocks noChangeArrowheads="1"/>
          </p:cNvSpPr>
          <p:nvPr/>
        </p:nvSpPr>
        <p:spPr bwMode="auto">
          <a:xfrm>
            <a:off x="611188" y="981075"/>
            <a:ext cx="1908175" cy="1800225"/>
          </a:xfrm>
          <a:prstGeom prst="ellipse">
            <a:avLst/>
          </a:prstGeom>
          <a:solidFill>
            <a:schemeClr val="bg1"/>
          </a:soli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kumimoji="1" lang="es-ES" b="1"/>
              <a:t> </a:t>
            </a:r>
          </a:p>
          <a:p>
            <a:pPr algn="ctr">
              <a:spcBef>
                <a:spcPct val="50000"/>
              </a:spcBef>
            </a:pPr>
            <a:r>
              <a:rPr kumimoji="1" lang="es-ES" sz="2000">
                <a:latin typeface="Eras Light ITC" pitchFamily="34" charset="0"/>
              </a:rPr>
              <a:t>Proceso </a:t>
            </a:r>
          </a:p>
          <a:p>
            <a:pPr algn="ctr">
              <a:spcBef>
                <a:spcPct val="50000"/>
              </a:spcBef>
            </a:pPr>
            <a:r>
              <a:rPr kumimoji="1" lang="es-ES" sz="2000">
                <a:latin typeface="Eras Light ITC" pitchFamily="34" charset="0"/>
              </a:rPr>
              <a:t>permanente</a:t>
            </a:r>
          </a:p>
          <a:p>
            <a:pPr algn="ctr"/>
            <a:endParaRPr lang="es-ES" i="1" u="sng"/>
          </a:p>
        </p:txBody>
      </p:sp>
      <p:sp>
        <p:nvSpPr>
          <p:cNvPr id="16392" name="Oval 8"/>
          <p:cNvSpPr>
            <a:spLocks noChangeArrowheads="1"/>
          </p:cNvSpPr>
          <p:nvPr/>
        </p:nvSpPr>
        <p:spPr bwMode="auto">
          <a:xfrm>
            <a:off x="6516688" y="1484313"/>
            <a:ext cx="1944687" cy="1728787"/>
          </a:xfrm>
          <a:prstGeom prst="ellipse">
            <a:avLst/>
          </a:prstGeom>
          <a:solidFill>
            <a:schemeClr val="bg1"/>
          </a:soli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s-ES" b="1">
                <a:latin typeface="Century Gothic" pitchFamily="34" charset="0"/>
              </a:rPr>
              <a:t>No es neutra</a:t>
            </a:r>
            <a:r>
              <a:rPr kumimoji="1" lang="es-ES" b="1"/>
              <a:t> </a:t>
            </a:r>
          </a:p>
          <a:p>
            <a:pPr algn="ctr"/>
            <a:endParaRPr kumimoji="1" lang="es-ES" b="1"/>
          </a:p>
        </p:txBody>
      </p:sp>
      <p:sp>
        <p:nvSpPr>
          <p:cNvPr id="16393" name="Oval 9"/>
          <p:cNvSpPr>
            <a:spLocks noChangeArrowheads="1"/>
          </p:cNvSpPr>
          <p:nvPr/>
        </p:nvSpPr>
        <p:spPr bwMode="auto">
          <a:xfrm>
            <a:off x="6156325" y="3860800"/>
            <a:ext cx="1871663" cy="1584325"/>
          </a:xfrm>
          <a:prstGeom prst="ellipse">
            <a:avLst/>
          </a:prstGeom>
          <a:solidFill>
            <a:schemeClr val="bg1"/>
          </a:soli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kumimoji="1" lang="es-MX" sz="2000" b="1">
                <a:latin typeface="Albertus MT Lt" pitchFamily="34" charset="0"/>
              </a:rPr>
              <a:t>Persigue </a:t>
            </a:r>
          </a:p>
          <a:p>
            <a:pPr algn="ctr">
              <a:spcBef>
                <a:spcPct val="50000"/>
              </a:spcBef>
            </a:pPr>
            <a:r>
              <a:rPr kumimoji="1" lang="es-MX" sz="2000" b="1">
                <a:latin typeface="Albertus MT Lt" pitchFamily="34" charset="0"/>
              </a:rPr>
              <a:t>objetivos</a:t>
            </a:r>
            <a:endParaRPr kumimoji="1" lang="es-ES" sz="2000" b="1">
              <a:latin typeface="Albertus MT Lt" pitchFamily="34" charset="0"/>
            </a:endParaRPr>
          </a:p>
          <a:p>
            <a:pPr algn="ctr"/>
            <a:endParaRPr lang="es-ES" sz="2000" i="1" u="sng">
              <a:latin typeface="Albertus MT Lt" pitchFamily="34" charset="0"/>
            </a:endParaRPr>
          </a:p>
        </p:txBody>
      </p:sp>
      <p:sp>
        <p:nvSpPr>
          <p:cNvPr id="16394" name="Oval 10"/>
          <p:cNvSpPr>
            <a:spLocks noChangeArrowheads="1"/>
          </p:cNvSpPr>
          <p:nvPr/>
        </p:nvSpPr>
        <p:spPr bwMode="auto">
          <a:xfrm>
            <a:off x="3635375" y="4508500"/>
            <a:ext cx="1871663" cy="1800225"/>
          </a:xfrm>
          <a:prstGeom prst="ellipse">
            <a:avLst/>
          </a:prstGeom>
          <a:solidFill>
            <a:schemeClr val="bg1"/>
          </a:soli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s-ES" b="1"/>
          </a:p>
        </p:txBody>
      </p:sp>
      <p:sp>
        <p:nvSpPr>
          <p:cNvPr id="16395" name="Text Box 11"/>
          <p:cNvSpPr txBox="1">
            <a:spLocks noChangeArrowheads="1"/>
          </p:cNvSpPr>
          <p:nvPr/>
        </p:nvSpPr>
        <p:spPr bwMode="auto">
          <a:xfrm>
            <a:off x="3887788" y="4868863"/>
            <a:ext cx="13684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kumimoji="1" lang="es-ES" b="1">
                <a:latin typeface="Century Gothic" pitchFamily="34" charset="0"/>
              </a:rPr>
              <a:t>Proyecto social formación</a:t>
            </a:r>
          </a:p>
          <a:p>
            <a:pPr algn="ctr" eaLnBrk="1" hangingPunct="1"/>
            <a:r>
              <a:rPr kumimoji="1" lang="es-ES" b="1">
                <a:latin typeface="Century Gothic" pitchFamily="34" charset="0"/>
              </a:rPr>
              <a:t>individual</a:t>
            </a:r>
          </a:p>
        </p:txBody>
      </p:sp>
      <p:sp>
        <p:nvSpPr>
          <p:cNvPr id="16396" name="Oval 12"/>
          <p:cNvSpPr>
            <a:spLocks noChangeArrowheads="1"/>
          </p:cNvSpPr>
          <p:nvPr/>
        </p:nvSpPr>
        <p:spPr bwMode="auto">
          <a:xfrm>
            <a:off x="1258888" y="3357563"/>
            <a:ext cx="2089150" cy="1944687"/>
          </a:xfrm>
          <a:prstGeom prst="ellipse">
            <a:avLst/>
          </a:prstGeom>
          <a:solidFill>
            <a:schemeClr val="bg1"/>
          </a:soli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s-ES" i="1" u="sng"/>
          </a:p>
        </p:txBody>
      </p:sp>
      <p:sp>
        <p:nvSpPr>
          <p:cNvPr id="16397" name="Text Box 13"/>
          <p:cNvSpPr txBox="1">
            <a:spLocks noChangeArrowheads="1"/>
          </p:cNvSpPr>
          <p:nvPr/>
        </p:nvSpPr>
        <p:spPr bwMode="auto">
          <a:xfrm>
            <a:off x="1362075" y="3870325"/>
            <a:ext cx="1879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b="1">
                <a:latin typeface="Candara" pitchFamily="34" charset="0"/>
              </a:rPr>
              <a:t>Reproducción o </a:t>
            </a:r>
          </a:p>
          <a:p>
            <a:pPr algn="ctr" eaLnBrk="1" hangingPunct="1"/>
            <a:r>
              <a:rPr lang="es-ES" b="1">
                <a:latin typeface="Candara" pitchFamily="34" charset="0"/>
              </a:rPr>
              <a:t>Transformación</a:t>
            </a:r>
            <a:r>
              <a:rPr lang="es-ES" sz="3200" b="1">
                <a:solidFill>
                  <a:srgbClr val="FF3300"/>
                </a:solidFill>
                <a:latin typeface="Candara" pitchFamily="34" charset="0"/>
              </a:rPr>
              <a:t>?</a:t>
            </a:r>
          </a:p>
        </p:txBody>
      </p:sp>
      <p:pic>
        <p:nvPicPr>
          <p:cNvPr id="16398" name="Picture 14" descr="x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549275"/>
            <a:ext cx="1098550"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15" descr="ENEKOpensamien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4652963"/>
            <a:ext cx="1644650"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16" descr="gioconda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813" y="476250"/>
            <a:ext cx="1443037"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1" name="Picture 17" descr="Principi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260350"/>
            <a:ext cx="132873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2" name="Picture 18" descr="CA2Z4P6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725" y="5516563"/>
            <a:ext cx="11811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3" name="Picture 19" descr="mafalda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1725" y="1989138"/>
            <a:ext cx="13684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Oval 20"/>
          <p:cNvSpPr>
            <a:spLocks noChangeArrowheads="1"/>
          </p:cNvSpPr>
          <p:nvPr/>
        </p:nvSpPr>
        <p:spPr bwMode="auto">
          <a:xfrm>
            <a:off x="3276600" y="333375"/>
            <a:ext cx="2016125" cy="1800225"/>
          </a:xfrm>
          <a:prstGeom prst="ellipse">
            <a:avLst/>
          </a:prstGeom>
          <a:solidFill>
            <a:schemeClr val="bg1"/>
          </a:soli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kumimoji="1" lang="es-ES" b="1">
                <a:latin typeface="Century Gothic" pitchFamily="34" charset="0"/>
              </a:rPr>
              <a:t>Sin espacios </a:t>
            </a:r>
          </a:p>
          <a:p>
            <a:pPr algn="ctr">
              <a:spcBef>
                <a:spcPct val="50000"/>
              </a:spcBef>
            </a:pPr>
            <a:r>
              <a:rPr kumimoji="1" lang="es-ES" b="1">
                <a:latin typeface="Century Gothic" pitchFamily="34" charset="0"/>
              </a:rPr>
              <a:t>exclusivos</a:t>
            </a:r>
          </a:p>
          <a:p>
            <a:pPr algn="ctr">
              <a:spcBef>
                <a:spcPct val="50000"/>
              </a:spcBef>
            </a:pPr>
            <a:endParaRPr lang="es-ES" i="1" u="sng">
              <a:latin typeface="Century Gothic" pitchFamily="34" charset="0"/>
            </a:endParaRPr>
          </a:p>
        </p:txBody>
      </p:sp>
    </p:spTree>
    <p:extLst>
      <p:ext uri="{BB962C8B-B14F-4D97-AF65-F5344CB8AC3E}">
        <p14:creationId xmlns:p14="http://schemas.microsoft.com/office/powerpoint/2010/main" val="166981694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ncar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5" y="1238250"/>
            <a:ext cx="3533775"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3"/>
          <p:cNvSpPr txBox="1">
            <a:spLocks noChangeArrowheads="1"/>
          </p:cNvSpPr>
          <p:nvPr/>
        </p:nvSpPr>
        <p:spPr bwMode="auto">
          <a:xfrm>
            <a:off x="4859338" y="1593850"/>
            <a:ext cx="3382962" cy="38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chemeClr val="tx1"/>
              </a:buClr>
              <a:buFont typeface="Wingdings" pitchFamily="2" charset="2"/>
              <a:buChar char="§"/>
            </a:pPr>
            <a:r>
              <a:rPr lang="es-MX" sz="2800" b="1">
                <a:solidFill>
                  <a:srgbClr val="666633"/>
                </a:solidFill>
                <a:latin typeface="Broadway" pitchFamily="82" charset="0"/>
                <a:cs typeface="Arial" charset="0"/>
              </a:rPr>
              <a:t>   Pensamiento crítico</a:t>
            </a:r>
          </a:p>
          <a:p>
            <a:pPr eaLnBrk="1" hangingPunct="1">
              <a:buClr>
                <a:schemeClr val="tx1"/>
              </a:buClr>
              <a:buFont typeface="Wingdings" pitchFamily="2" charset="2"/>
              <a:buChar char="§"/>
            </a:pPr>
            <a:endParaRPr lang="es-MX" sz="2800" b="1">
              <a:solidFill>
                <a:srgbClr val="666633"/>
              </a:solidFill>
              <a:latin typeface="Broadway" pitchFamily="82" charset="0"/>
              <a:cs typeface="Arial" charset="0"/>
            </a:endParaRPr>
          </a:p>
          <a:p>
            <a:pPr eaLnBrk="1" hangingPunct="1">
              <a:buClr>
                <a:schemeClr val="tx1"/>
              </a:buClr>
              <a:buFont typeface="Wingdings" pitchFamily="2" charset="2"/>
              <a:buChar char="§"/>
            </a:pPr>
            <a:r>
              <a:rPr lang="es-MX" sz="2800" b="1">
                <a:solidFill>
                  <a:srgbClr val="666633"/>
                </a:solidFill>
                <a:latin typeface="Broadway" pitchFamily="82" charset="0"/>
                <a:cs typeface="Arial" charset="0"/>
              </a:rPr>
              <a:t>   Reflexión</a:t>
            </a:r>
          </a:p>
          <a:p>
            <a:pPr eaLnBrk="1" hangingPunct="1">
              <a:buClr>
                <a:schemeClr val="tx1"/>
              </a:buClr>
              <a:buFont typeface="Wingdings" pitchFamily="2" charset="2"/>
              <a:buChar char="§"/>
            </a:pPr>
            <a:endParaRPr lang="es-MX" sz="2800" b="1">
              <a:solidFill>
                <a:srgbClr val="666633"/>
              </a:solidFill>
              <a:latin typeface="Broadway" pitchFamily="82" charset="0"/>
              <a:cs typeface="Arial" charset="0"/>
            </a:endParaRPr>
          </a:p>
          <a:p>
            <a:pPr eaLnBrk="1" hangingPunct="1">
              <a:buClr>
                <a:schemeClr val="tx1"/>
              </a:buClr>
              <a:buFont typeface="Wingdings" pitchFamily="2" charset="2"/>
              <a:buChar char="§"/>
            </a:pPr>
            <a:r>
              <a:rPr lang="es-MX" sz="2800" b="1">
                <a:solidFill>
                  <a:srgbClr val="666633"/>
                </a:solidFill>
                <a:latin typeface="Broadway" pitchFamily="82" charset="0"/>
                <a:cs typeface="Arial" charset="0"/>
              </a:rPr>
              <a:t>   Creación transformadora</a:t>
            </a:r>
          </a:p>
          <a:p>
            <a:pPr eaLnBrk="1" hangingPunct="1">
              <a:buClr>
                <a:schemeClr val="tx1"/>
              </a:buClr>
              <a:buFont typeface="Wingdings" pitchFamily="2" charset="2"/>
              <a:buChar char="§"/>
            </a:pPr>
            <a:endParaRPr lang="es-MX" sz="2800" b="1">
              <a:solidFill>
                <a:srgbClr val="666633"/>
              </a:solidFill>
              <a:latin typeface="Broadway" pitchFamily="82" charset="0"/>
              <a:cs typeface="Arial" charset="0"/>
            </a:endParaRPr>
          </a:p>
          <a:p>
            <a:pPr eaLnBrk="1" hangingPunct="1"/>
            <a:endParaRPr lang="es-ES" sz="2000">
              <a:latin typeface="Century Gothic" pitchFamily="34" charset="0"/>
              <a:cs typeface="Arial" charset="0"/>
            </a:endParaRPr>
          </a:p>
        </p:txBody>
      </p:sp>
      <p:pic>
        <p:nvPicPr>
          <p:cNvPr id="17412" name="Picture 4" descr="foto_residuos"/>
          <p:cNvPicPr>
            <a:picLocks noChangeAspect="1" noChangeArrowheads="1"/>
          </p:cNvPicPr>
          <p:nvPr/>
        </p:nvPicPr>
        <p:blipFill>
          <a:blip r:embed="rId3">
            <a:clrChange>
              <a:clrFrom>
                <a:srgbClr val="E4E4EE"/>
              </a:clrFrom>
              <a:clrTo>
                <a:srgbClr val="E4E4EE">
                  <a:alpha val="0"/>
                </a:srgbClr>
              </a:clrTo>
            </a:clrChange>
            <a:extLst>
              <a:ext uri="{28A0092B-C50C-407E-A947-70E740481C1C}">
                <a14:useLocalDpi xmlns:a14="http://schemas.microsoft.com/office/drawing/2010/main" val="0"/>
              </a:ext>
            </a:extLst>
          </a:blip>
          <a:srcRect/>
          <a:stretch>
            <a:fillRect/>
          </a:stretch>
        </p:blipFill>
        <p:spPr bwMode="auto">
          <a:xfrm>
            <a:off x="3716338" y="5084763"/>
            <a:ext cx="855662"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10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4438" y="836613"/>
            <a:ext cx="140335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friedrich-nietzsch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26205">
            <a:off x="611188" y="4941888"/>
            <a:ext cx="1512887" cy="1282700"/>
          </a:xfrm>
          <a:prstGeom prst="rect">
            <a:avLst/>
          </a:prstGeom>
          <a:noFill/>
          <a:ln w="38100">
            <a:solidFill>
              <a:srgbClr val="666633"/>
            </a:solidFill>
            <a:miter lim="800000"/>
            <a:headEnd/>
            <a:tailEnd/>
          </a:ln>
          <a:extLst>
            <a:ext uri="{909E8E84-426E-40DD-AFC4-6F175D3DCCD1}">
              <a14:hiddenFill xmlns:a14="http://schemas.microsoft.com/office/drawing/2010/main">
                <a:solidFill>
                  <a:srgbClr val="FFFFFF"/>
                </a:solidFill>
              </a14:hiddenFill>
            </a:ext>
          </a:extLst>
        </p:spPr>
      </p:pic>
      <p:sp>
        <p:nvSpPr>
          <p:cNvPr id="17415" name="Line 7"/>
          <p:cNvSpPr>
            <a:spLocks noChangeShapeType="1"/>
          </p:cNvSpPr>
          <p:nvPr/>
        </p:nvSpPr>
        <p:spPr bwMode="auto">
          <a:xfrm>
            <a:off x="468313" y="1196975"/>
            <a:ext cx="2159000" cy="0"/>
          </a:xfrm>
          <a:prstGeom prst="line">
            <a:avLst/>
          </a:prstGeom>
          <a:noFill/>
          <a:ln w="9525">
            <a:solidFill>
              <a:srgbClr val="66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17416" name="Line 8"/>
          <p:cNvSpPr>
            <a:spLocks noChangeShapeType="1"/>
          </p:cNvSpPr>
          <p:nvPr/>
        </p:nvSpPr>
        <p:spPr bwMode="auto">
          <a:xfrm>
            <a:off x="4067175" y="1196975"/>
            <a:ext cx="504825" cy="0"/>
          </a:xfrm>
          <a:prstGeom prst="line">
            <a:avLst/>
          </a:prstGeom>
          <a:noFill/>
          <a:ln w="9525">
            <a:solidFill>
              <a:srgbClr val="66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17417" name="Line 9"/>
          <p:cNvSpPr>
            <a:spLocks noChangeShapeType="1"/>
          </p:cNvSpPr>
          <p:nvPr/>
        </p:nvSpPr>
        <p:spPr bwMode="auto">
          <a:xfrm>
            <a:off x="7235825" y="1196975"/>
            <a:ext cx="1908175" cy="0"/>
          </a:xfrm>
          <a:prstGeom prst="line">
            <a:avLst/>
          </a:prstGeom>
          <a:noFill/>
          <a:ln w="9525">
            <a:solidFill>
              <a:srgbClr val="66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17418" name="Line 10"/>
          <p:cNvSpPr>
            <a:spLocks noChangeShapeType="1"/>
          </p:cNvSpPr>
          <p:nvPr/>
        </p:nvSpPr>
        <p:spPr bwMode="auto">
          <a:xfrm>
            <a:off x="4572000" y="404813"/>
            <a:ext cx="0" cy="5832475"/>
          </a:xfrm>
          <a:prstGeom prst="line">
            <a:avLst/>
          </a:prstGeom>
          <a:noFill/>
          <a:ln w="9525">
            <a:solidFill>
              <a:srgbClr val="66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17419" name="Line 11"/>
          <p:cNvSpPr>
            <a:spLocks noChangeShapeType="1"/>
          </p:cNvSpPr>
          <p:nvPr/>
        </p:nvSpPr>
        <p:spPr bwMode="auto">
          <a:xfrm>
            <a:off x="2124075" y="5949950"/>
            <a:ext cx="5543550" cy="0"/>
          </a:xfrm>
          <a:prstGeom prst="line">
            <a:avLst/>
          </a:prstGeom>
          <a:noFill/>
          <a:ln w="9525">
            <a:solidFill>
              <a:srgbClr val="66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17420" name="Line 12"/>
          <p:cNvSpPr>
            <a:spLocks noChangeShapeType="1"/>
          </p:cNvSpPr>
          <p:nvPr/>
        </p:nvSpPr>
        <p:spPr bwMode="auto">
          <a:xfrm>
            <a:off x="1042988" y="404813"/>
            <a:ext cx="0" cy="4464050"/>
          </a:xfrm>
          <a:prstGeom prst="line">
            <a:avLst/>
          </a:prstGeom>
          <a:noFill/>
          <a:ln w="9525">
            <a:solidFill>
              <a:srgbClr val="66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17421" name="Line 13"/>
          <p:cNvSpPr>
            <a:spLocks noChangeShapeType="1"/>
          </p:cNvSpPr>
          <p:nvPr/>
        </p:nvSpPr>
        <p:spPr bwMode="auto">
          <a:xfrm>
            <a:off x="1116013" y="6165850"/>
            <a:ext cx="0" cy="692150"/>
          </a:xfrm>
          <a:prstGeom prst="line">
            <a:avLst/>
          </a:prstGeom>
          <a:noFill/>
          <a:ln w="9525">
            <a:solidFill>
              <a:srgbClr val="66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17422" name="Text Box 14"/>
          <p:cNvSpPr txBox="1">
            <a:spLocks noChangeArrowheads="1"/>
          </p:cNvSpPr>
          <p:nvPr/>
        </p:nvSpPr>
        <p:spPr bwMode="auto">
          <a:xfrm>
            <a:off x="1116013" y="260350"/>
            <a:ext cx="5472112"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2400" b="1"/>
              <a:t>La </a:t>
            </a:r>
            <a:r>
              <a:rPr lang="es-ES_tradnl" sz="2800" b="1">
                <a:solidFill>
                  <a:srgbClr val="666633"/>
                </a:solidFill>
                <a:latin typeface="Albertus MT" pitchFamily="34" charset="0"/>
              </a:rPr>
              <a:t>educación</a:t>
            </a:r>
            <a:r>
              <a:rPr lang="es-ES_tradnl" sz="2400" b="1">
                <a:solidFill>
                  <a:srgbClr val="147CDA"/>
                </a:solidFill>
              </a:rPr>
              <a:t> </a:t>
            </a:r>
            <a:r>
              <a:rPr lang="es-ES_tradnl" sz="2400" b="1"/>
              <a:t>debe fomentar:</a:t>
            </a:r>
            <a:endParaRPr lang="es-ES" sz="2400" b="1"/>
          </a:p>
          <a:p>
            <a:pPr eaLnBrk="1" hangingPunct="1"/>
            <a:endParaRPr lang="es-ES" sz="2400"/>
          </a:p>
          <a:p>
            <a:pPr eaLnBrk="1" hangingPunct="1">
              <a:spcBef>
                <a:spcPct val="50000"/>
              </a:spcBef>
            </a:pPr>
            <a:endParaRPr lang="es-ES" sz="2400"/>
          </a:p>
        </p:txBody>
      </p:sp>
      <p:pic>
        <p:nvPicPr>
          <p:cNvPr id="16" name="Imagen 3" descr="SEP_horizontal_panton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524" y="6565991"/>
            <a:ext cx="8692964" cy="31289"/>
          </a:xfrm>
          <a:prstGeom prst="rect">
            <a:avLst/>
          </a:prstGeom>
        </p:spPr>
      </p:pic>
    </p:spTree>
    <p:extLst>
      <p:ext uri="{BB962C8B-B14F-4D97-AF65-F5344CB8AC3E}">
        <p14:creationId xmlns:p14="http://schemas.microsoft.com/office/powerpoint/2010/main" val="3997963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7"/>
          <p:cNvSpPr txBox="1">
            <a:spLocks noChangeArrowheads="1"/>
          </p:cNvSpPr>
          <p:nvPr/>
        </p:nvSpPr>
        <p:spPr bwMode="auto">
          <a:xfrm>
            <a:off x="5651500" y="3500438"/>
            <a:ext cx="3168650"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b="1" dirty="0" smtClean="0">
                <a:latin typeface="Broadway" pitchFamily="82" charset="0"/>
              </a:rPr>
              <a:t>Enseñanza </a:t>
            </a:r>
            <a:endParaRPr lang="es-ES" b="1" dirty="0">
              <a:latin typeface="Broadway" pitchFamily="82" charset="0"/>
            </a:endParaRPr>
          </a:p>
          <a:p>
            <a:pPr eaLnBrk="1" hangingPunct="1">
              <a:buClr>
                <a:srgbClr val="800000"/>
              </a:buClr>
              <a:buSzPct val="150000"/>
              <a:buFont typeface="Wingdings" pitchFamily="2" charset="2"/>
              <a:buChar char="§"/>
            </a:pPr>
            <a:r>
              <a:rPr lang="es-ES" b="1" dirty="0">
                <a:latin typeface="Century Gothic" pitchFamily="34" charset="0"/>
              </a:rPr>
              <a:t> </a:t>
            </a:r>
            <a:r>
              <a:rPr lang="es-ES" b="1" dirty="0">
                <a:latin typeface="AvantGarde" pitchFamily="34" charset="0"/>
              </a:rPr>
              <a:t>contradicción</a:t>
            </a:r>
          </a:p>
          <a:p>
            <a:pPr eaLnBrk="1" hangingPunct="1">
              <a:buClr>
                <a:srgbClr val="800000"/>
              </a:buClr>
              <a:buSzPct val="150000"/>
              <a:buFont typeface="Wingdings" pitchFamily="2" charset="2"/>
              <a:buChar char="§"/>
            </a:pPr>
            <a:r>
              <a:rPr lang="es-ES" b="1" dirty="0">
                <a:latin typeface="AvantGarde" pitchFamily="34" charset="0"/>
              </a:rPr>
              <a:t>  creatividad</a:t>
            </a:r>
          </a:p>
          <a:p>
            <a:pPr eaLnBrk="1" hangingPunct="1">
              <a:buClr>
                <a:srgbClr val="800000"/>
              </a:buClr>
              <a:buSzPct val="150000"/>
              <a:buFont typeface="Wingdings" pitchFamily="2" charset="2"/>
              <a:buChar char="§"/>
            </a:pPr>
            <a:r>
              <a:rPr lang="es-ES" b="1" dirty="0">
                <a:latin typeface="AvantGarde" pitchFamily="34" charset="0"/>
              </a:rPr>
              <a:t>  relaciones posibles</a:t>
            </a:r>
          </a:p>
          <a:p>
            <a:pPr eaLnBrk="1" hangingPunct="1">
              <a:buClr>
                <a:srgbClr val="800000"/>
              </a:buClr>
              <a:buSzPct val="150000"/>
              <a:buFont typeface="Wingdings" pitchFamily="2" charset="2"/>
              <a:buChar char="§"/>
            </a:pPr>
            <a:r>
              <a:rPr lang="es-ES" b="1" dirty="0">
                <a:latin typeface="AvantGarde" pitchFamily="34" charset="0"/>
              </a:rPr>
              <a:t>  heterogeneidad</a:t>
            </a:r>
          </a:p>
          <a:p>
            <a:pPr eaLnBrk="1" hangingPunct="1">
              <a:buClr>
                <a:srgbClr val="800000"/>
              </a:buClr>
              <a:buSzPct val="150000"/>
              <a:buFont typeface="Wingdings" pitchFamily="2" charset="2"/>
              <a:buChar char="§"/>
            </a:pPr>
            <a:r>
              <a:rPr lang="es-ES" b="1" dirty="0">
                <a:latin typeface="AvantGarde" pitchFamily="34" charset="0"/>
              </a:rPr>
              <a:t>  compromiso</a:t>
            </a:r>
          </a:p>
          <a:p>
            <a:pPr eaLnBrk="1" hangingPunct="1">
              <a:buClr>
                <a:srgbClr val="800000"/>
              </a:buClr>
              <a:buSzPct val="150000"/>
              <a:buFont typeface="Wingdings" pitchFamily="2" charset="2"/>
              <a:buChar char="§"/>
            </a:pPr>
            <a:r>
              <a:rPr lang="es-ES" b="1" dirty="0">
                <a:latin typeface="AvantGarde" pitchFamily="34" charset="0"/>
              </a:rPr>
              <a:t>  descubrimiento</a:t>
            </a:r>
          </a:p>
          <a:p>
            <a:pPr eaLnBrk="1" hangingPunct="1">
              <a:buClr>
                <a:srgbClr val="800000"/>
              </a:buClr>
              <a:buSzPct val="150000"/>
              <a:buFont typeface="Wingdings" pitchFamily="2" charset="2"/>
              <a:buChar char="§"/>
            </a:pPr>
            <a:r>
              <a:rPr lang="es-ES" b="1" dirty="0">
                <a:latin typeface="AvantGarde" pitchFamily="34" charset="0"/>
              </a:rPr>
              <a:t>  capacidad de asombro</a:t>
            </a:r>
          </a:p>
          <a:p>
            <a:pPr eaLnBrk="1" hangingPunct="1">
              <a:buClr>
                <a:srgbClr val="800000"/>
              </a:buClr>
              <a:buSzPct val="150000"/>
              <a:buFont typeface="Wingdings" pitchFamily="2" charset="2"/>
              <a:buChar char="§"/>
            </a:pPr>
            <a:r>
              <a:rPr lang="es-ES" b="1" dirty="0">
                <a:latin typeface="AvantGarde" pitchFamily="34" charset="0"/>
              </a:rPr>
              <a:t>  </a:t>
            </a:r>
            <a:r>
              <a:rPr lang="es-ES" b="1" dirty="0" smtClean="0">
                <a:latin typeface="AvantGarde" pitchFamily="34" charset="0"/>
              </a:rPr>
              <a:t>esperanza</a:t>
            </a:r>
          </a:p>
          <a:p>
            <a:pPr eaLnBrk="1" hangingPunct="1">
              <a:buClr>
                <a:srgbClr val="800000"/>
              </a:buClr>
              <a:buSzPct val="150000"/>
              <a:buFont typeface="Wingdings" pitchFamily="2" charset="2"/>
              <a:buChar char="§"/>
            </a:pPr>
            <a:r>
              <a:rPr lang="es-ES" b="1" dirty="0" smtClean="0">
                <a:latin typeface="AvantGarde" pitchFamily="34" charset="0"/>
              </a:rPr>
              <a:t>  calidad </a:t>
            </a:r>
          </a:p>
          <a:p>
            <a:pPr eaLnBrk="1" hangingPunct="1">
              <a:buClr>
                <a:srgbClr val="800000"/>
              </a:buClr>
              <a:buSzPct val="150000"/>
            </a:pPr>
            <a:endParaRPr lang="es-ES" b="1" dirty="0">
              <a:latin typeface="AvantGarde" pitchFamily="34" charset="0"/>
            </a:endParaRPr>
          </a:p>
          <a:p>
            <a:pPr eaLnBrk="1" hangingPunct="1">
              <a:buClr>
                <a:srgbClr val="800000"/>
              </a:buClr>
              <a:buSzPct val="150000"/>
            </a:pPr>
            <a:endParaRPr lang="es-ES" b="1" dirty="0">
              <a:latin typeface="AvantGarde" pitchFamily="34" charset="0"/>
            </a:endParaRPr>
          </a:p>
          <a:p>
            <a:pPr eaLnBrk="1" hangingPunct="1">
              <a:buClr>
                <a:srgbClr val="800000"/>
              </a:buClr>
              <a:buSzPct val="150000"/>
              <a:buFont typeface="Wingdings" pitchFamily="2" charset="2"/>
              <a:buChar char="§"/>
            </a:pPr>
            <a:endParaRPr lang="es-ES" b="1" dirty="0">
              <a:latin typeface="AvantGarde" pitchFamily="34" charset="0"/>
            </a:endParaRPr>
          </a:p>
          <a:p>
            <a:pPr eaLnBrk="1" hangingPunct="1">
              <a:spcBef>
                <a:spcPct val="50000"/>
              </a:spcBef>
            </a:pPr>
            <a:endParaRPr lang="es-ES" b="1" dirty="0">
              <a:latin typeface="Century Gothic" pitchFamily="34" charset="0"/>
            </a:endParaRPr>
          </a:p>
        </p:txBody>
      </p:sp>
      <p:pic>
        <p:nvPicPr>
          <p:cNvPr id="18435" name="Picture 3" descr="octubre_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500438"/>
            <a:ext cx="35052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6"/>
          <p:cNvSpPr txBox="1">
            <a:spLocks noChangeArrowheads="1"/>
          </p:cNvSpPr>
          <p:nvPr/>
        </p:nvSpPr>
        <p:spPr bwMode="auto">
          <a:xfrm>
            <a:off x="611188" y="0"/>
            <a:ext cx="3384550"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s-ES" sz="2000" b="1" dirty="0">
              <a:latin typeface="Albertus MT" pitchFamily="34" charset="0"/>
            </a:endParaRPr>
          </a:p>
          <a:p>
            <a:pPr algn="ctr" eaLnBrk="1" hangingPunct="1"/>
            <a:r>
              <a:rPr lang="es-ES" sz="2000" b="1" dirty="0">
                <a:latin typeface="Albertus MT" pitchFamily="34" charset="0"/>
              </a:rPr>
              <a:t>Educación en los  sistemas educativos  tradicionales</a:t>
            </a:r>
            <a:r>
              <a:rPr lang="es-ES" dirty="0">
                <a:latin typeface="Albertus MT" pitchFamily="34" charset="0"/>
              </a:rPr>
              <a:t> </a:t>
            </a:r>
          </a:p>
          <a:p>
            <a:pPr algn="ctr" eaLnBrk="1" hangingPunct="1"/>
            <a:endParaRPr lang="es-ES" dirty="0">
              <a:latin typeface="Albertus MT" pitchFamily="34" charset="0"/>
            </a:endParaRPr>
          </a:p>
          <a:p>
            <a:pPr eaLnBrk="1" hangingPunct="1">
              <a:buClr>
                <a:srgbClr val="800000"/>
              </a:buClr>
              <a:buSzPct val="150000"/>
              <a:buFont typeface="Wingdings" pitchFamily="2" charset="2"/>
              <a:buChar char="§"/>
            </a:pPr>
            <a:r>
              <a:rPr lang="es-ES" dirty="0"/>
              <a:t>  </a:t>
            </a:r>
            <a:r>
              <a:rPr lang="es-ES" dirty="0">
                <a:latin typeface="Century Gothic" pitchFamily="34" charset="0"/>
              </a:rPr>
              <a:t>lineal</a:t>
            </a:r>
          </a:p>
          <a:p>
            <a:pPr eaLnBrk="1" hangingPunct="1">
              <a:buClr>
                <a:srgbClr val="800000"/>
              </a:buClr>
              <a:buSzPct val="150000"/>
              <a:buFont typeface="Wingdings" pitchFamily="2" charset="2"/>
              <a:buChar char="§"/>
            </a:pPr>
            <a:r>
              <a:rPr lang="es-ES" dirty="0">
                <a:latin typeface="Century Gothic" pitchFamily="34" charset="0"/>
              </a:rPr>
              <a:t>  repetitiva</a:t>
            </a:r>
          </a:p>
          <a:p>
            <a:pPr eaLnBrk="1" hangingPunct="1">
              <a:buClr>
                <a:srgbClr val="800000"/>
              </a:buClr>
              <a:buSzPct val="150000"/>
              <a:buFont typeface="Wingdings" pitchFamily="2" charset="2"/>
              <a:buChar char="§"/>
            </a:pPr>
            <a:r>
              <a:rPr lang="es-ES" dirty="0">
                <a:latin typeface="Century Gothic" pitchFamily="34" charset="0"/>
              </a:rPr>
              <a:t>  rutinaria</a:t>
            </a:r>
          </a:p>
          <a:p>
            <a:pPr eaLnBrk="1" hangingPunct="1">
              <a:buClr>
                <a:srgbClr val="800000"/>
              </a:buClr>
              <a:buSzPct val="150000"/>
              <a:buFont typeface="Wingdings" pitchFamily="2" charset="2"/>
              <a:buChar char="§"/>
            </a:pPr>
            <a:r>
              <a:rPr lang="es-ES" dirty="0">
                <a:latin typeface="Century Gothic" pitchFamily="34" charset="0"/>
              </a:rPr>
              <a:t>  relación </a:t>
            </a:r>
            <a:r>
              <a:rPr lang="es-ES" sz="1600" dirty="0">
                <a:latin typeface="Century Gothic" pitchFamily="34" charset="0"/>
              </a:rPr>
              <a:t>preestablecida</a:t>
            </a:r>
          </a:p>
          <a:p>
            <a:pPr eaLnBrk="1" hangingPunct="1">
              <a:buClr>
                <a:srgbClr val="800000"/>
              </a:buClr>
              <a:buSzPct val="150000"/>
              <a:buFont typeface="Wingdings" pitchFamily="2" charset="2"/>
              <a:buChar char="§"/>
            </a:pPr>
            <a:r>
              <a:rPr lang="es-ES" dirty="0">
                <a:latin typeface="Century Gothic" pitchFamily="34" charset="0"/>
              </a:rPr>
              <a:t>  indiferente</a:t>
            </a:r>
          </a:p>
          <a:p>
            <a:pPr eaLnBrk="1" hangingPunct="1">
              <a:buClr>
                <a:srgbClr val="800000"/>
              </a:buClr>
              <a:buSzPct val="150000"/>
              <a:buFont typeface="Wingdings" pitchFamily="2" charset="2"/>
              <a:buChar char="§"/>
            </a:pPr>
            <a:r>
              <a:rPr lang="es-ES" dirty="0">
                <a:latin typeface="Century Gothic" pitchFamily="34" charset="0"/>
              </a:rPr>
              <a:t>  carece de significado</a:t>
            </a:r>
          </a:p>
          <a:p>
            <a:pPr eaLnBrk="1" hangingPunct="1">
              <a:spcBef>
                <a:spcPct val="50000"/>
              </a:spcBef>
            </a:pPr>
            <a:endParaRPr lang="es-ES" dirty="0">
              <a:latin typeface="Century Gothic" pitchFamily="34" charset="0"/>
            </a:endParaRPr>
          </a:p>
        </p:txBody>
      </p:sp>
      <p:sp>
        <p:nvSpPr>
          <p:cNvPr id="148488" name="Text Box 8"/>
          <p:cNvSpPr txBox="1">
            <a:spLocks noChangeArrowheads="1"/>
          </p:cNvSpPr>
          <p:nvPr/>
        </p:nvSpPr>
        <p:spPr bwMode="auto">
          <a:xfrm>
            <a:off x="3363913" y="3027363"/>
            <a:ext cx="2557462" cy="9461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spcBef>
                <a:spcPct val="50000"/>
              </a:spcBef>
              <a:defRPr/>
            </a:pPr>
            <a:r>
              <a:rPr lang="es-MX" sz="2800" smtClean="0">
                <a:solidFill>
                  <a:srgbClr val="800000"/>
                </a:solidFill>
                <a:effectLst>
                  <a:outerShdw blurRad="38100" dist="38100" dir="2700000" algn="tl">
                    <a:srgbClr val="C0C0C0"/>
                  </a:outerShdw>
                </a:effectLst>
                <a:latin typeface="Broadway" pitchFamily="82" charset="0"/>
              </a:rPr>
              <a:t>Alternativa pedagógica</a:t>
            </a:r>
            <a:endParaRPr lang="es-ES" sz="2800" smtClean="0">
              <a:solidFill>
                <a:srgbClr val="800000"/>
              </a:solidFill>
              <a:effectLst>
                <a:outerShdw blurRad="38100" dist="38100" dir="2700000" algn="tl">
                  <a:srgbClr val="C0C0C0"/>
                </a:outerShdw>
              </a:effectLst>
              <a:latin typeface="Broadway" pitchFamily="82" charset="0"/>
            </a:endParaRPr>
          </a:p>
        </p:txBody>
      </p:sp>
      <p:pic>
        <p:nvPicPr>
          <p:cNvPr id="18438" name="Picture 6" descr="lapiz_cubista-7554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404813"/>
            <a:ext cx="3168650"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Line 7"/>
          <p:cNvSpPr>
            <a:spLocks noChangeShapeType="1"/>
          </p:cNvSpPr>
          <p:nvPr/>
        </p:nvSpPr>
        <p:spPr bwMode="auto">
          <a:xfrm>
            <a:off x="0" y="3500438"/>
            <a:ext cx="3203575" cy="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18440" name="Line 8"/>
          <p:cNvSpPr>
            <a:spLocks noChangeShapeType="1"/>
          </p:cNvSpPr>
          <p:nvPr/>
        </p:nvSpPr>
        <p:spPr bwMode="auto">
          <a:xfrm flipV="1">
            <a:off x="4643438" y="0"/>
            <a:ext cx="0" cy="2924175"/>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18441" name="Line 9"/>
          <p:cNvSpPr>
            <a:spLocks noChangeShapeType="1"/>
          </p:cNvSpPr>
          <p:nvPr/>
        </p:nvSpPr>
        <p:spPr bwMode="auto">
          <a:xfrm>
            <a:off x="5940425" y="3500438"/>
            <a:ext cx="3203575" cy="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18442" name="Line 10"/>
          <p:cNvSpPr>
            <a:spLocks noChangeShapeType="1"/>
          </p:cNvSpPr>
          <p:nvPr/>
        </p:nvSpPr>
        <p:spPr bwMode="auto">
          <a:xfrm>
            <a:off x="4641850" y="4149725"/>
            <a:ext cx="0" cy="2708275"/>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Tree>
    <p:extLst>
      <p:ext uri="{BB962C8B-B14F-4D97-AF65-F5344CB8AC3E}">
        <p14:creationId xmlns:p14="http://schemas.microsoft.com/office/powerpoint/2010/main" val="692824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1366</TotalTime>
  <Words>1761</Words>
  <Application>Microsoft Office PowerPoint</Application>
  <PresentationFormat>Presentación en pantalla (4:3)</PresentationFormat>
  <Paragraphs>266</Paragraphs>
  <Slides>40</Slides>
  <Notes>2</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Tema de Office</vt:lpstr>
      <vt:lpstr>Presentación de PowerPoint</vt:lpstr>
      <vt:lpstr>Presentación de PowerPoint</vt:lpstr>
      <vt:lpstr>Presentación de PowerPoint</vt:lpstr>
      <vt:lpstr> Vivimos tiempos de crisis …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Secretaria de Educacion Publica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ROSARIO SAN AGUSTIN REYES</dc:creator>
  <cp:lastModifiedBy>A&amp;VSOLUCIONES1</cp:lastModifiedBy>
  <cp:revision>75</cp:revision>
  <cp:lastPrinted>2013-10-08T16:24:38Z</cp:lastPrinted>
  <dcterms:created xsi:type="dcterms:W3CDTF">2013-10-02T18:41:10Z</dcterms:created>
  <dcterms:modified xsi:type="dcterms:W3CDTF">2013-10-08T22:05:29Z</dcterms:modified>
</cp:coreProperties>
</file>